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1" r:id="rId3"/>
    <p:sldId id="296" r:id="rId4"/>
    <p:sldId id="297" r:id="rId5"/>
    <p:sldId id="317" r:id="rId6"/>
    <p:sldId id="294" r:id="rId7"/>
    <p:sldId id="319" r:id="rId8"/>
    <p:sldId id="325" r:id="rId9"/>
    <p:sldId id="322" r:id="rId10"/>
    <p:sldId id="300" r:id="rId11"/>
    <p:sldId id="328" r:id="rId12"/>
    <p:sldId id="332" r:id="rId13"/>
    <p:sldId id="331" r:id="rId14"/>
    <p:sldId id="323" r:id="rId15"/>
    <p:sldId id="327" r:id="rId16"/>
    <p:sldId id="337" r:id="rId17"/>
    <p:sldId id="333" r:id="rId18"/>
    <p:sldId id="334" r:id="rId19"/>
    <p:sldId id="338" r:id="rId20"/>
    <p:sldId id="315" r:id="rId21"/>
    <p:sldId id="339" r:id="rId22"/>
    <p:sldId id="340" r:id="rId23"/>
    <p:sldId id="358" r:id="rId24"/>
    <p:sldId id="357" r:id="rId25"/>
    <p:sldId id="341" r:id="rId26"/>
    <p:sldId id="313" r:id="rId27"/>
    <p:sldId id="349" r:id="rId28"/>
    <p:sldId id="343" r:id="rId29"/>
    <p:sldId id="342" r:id="rId30"/>
    <p:sldId id="344" r:id="rId31"/>
    <p:sldId id="311" r:id="rId32"/>
    <p:sldId id="352" r:id="rId33"/>
    <p:sldId id="356" r:id="rId34"/>
    <p:sldId id="345" r:id="rId35"/>
    <p:sldId id="314" r:id="rId36"/>
    <p:sldId id="346" r:id="rId37"/>
    <p:sldId id="348" r:id="rId38"/>
    <p:sldId id="347" r:id="rId39"/>
    <p:sldId id="298" r:id="rId40"/>
    <p:sldId id="299" r:id="rId41"/>
    <p:sldId id="283" r:id="rId42"/>
  </p:sldIdLst>
  <p:sldSz cx="9144000" cy="6858000" type="screen4x3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17" name="Sub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BE" smtClean="0"/>
              <a:t>Klik om de titelstijl van het model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8DE9-F7EB-43A6-AFBA-62E6A1F9B82C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B2C0-521C-4510-B769-48AA50BC88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B998-89D0-47EC-A203-87508503CC31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510D-F70A-4F60-A41F-455B3D8792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A444-7E74-4D85-97BE-EC33BC2065C6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01C0-2F10-4D98-A5D7-C1605C4FCC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9E49-5739-4A5D-893F-D32FF3E93E95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EA00-DD4F-4D01-B836-BD4067D927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DEAE-EBC0-4E1C-9694-8FDD1C5448AA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D65A-3527-4E11-9E22-617642374D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D4E1-E978-4B52-A099-AB07DC25B19C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220E-FDAE-4630-9C49-3052125B86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397C-C6E5-47D9-AC8F-87F05A65E706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3C44-5FE6-4E4B-9D15-448B9B913A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C51C-06D5-416C-9F54-AC79E0CEDE65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A8AF-405D-4ED1-870F-930634497E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CE87-4EF4-4B49-AA68-A65CB6EA4DF6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74C8-C5CF-496A-9C25-A17C08C146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AC1D-5666-462B-81D1-470C8F95FC01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9033-2881-4D17-8939-C0F1BABFD8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229A-46AC-42EA-A2F1-F6208FF322E7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9D78-4931-429B-87C6-7439CBF48D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BE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184F-C230-418F-A4B0-1B9F43DE3137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AB150-DC01-4891-97ED-999D4CEFD7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Titelstijl van model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F8B5A2-B16E-47CC-BF35-D9FEC1216C65}" type="datetimeFigureOut">
              <a:rPr lang="nl-NL"/>
              <a:pPr>
                <a:defRPr/>
              </a:pPr>
              <a:t>2-3-2015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47607B-C51D-47CE-9A18-B682A4AAEB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eperen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6" r:id="rId2"/>
    <p:sldLayoutId id="214748368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BUDGETOVERSCHRIJDING BINNEN ART. 13</a:t>
            </a:r>
            <a:endParaRPr lang="nl-NL" dirty="0"/>
          </a:p>
        </p:txBody>
      </p:sp>
      <p:sp>
        <p:nvSpPr>
          <p:cNvPr id="14338" name="Sub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002592"/>
          </a:xfrm>
        </p:spPr>
        <p:txBody>
          <a:bodyPr/>
          <a:lstStyle/>
          <a:p>
            <a:pPr marR="0" eaLnBrk="1" hangingPunct="1"/>
            <a:r>
              <a:rPr lang="nl-NL" dirty="0" smtClean="0"/>
              <a:t>JAN VERBEKE</a:t>
            </a:r>
          </a:p>
          <a:p>
            <a:pPr marR="0" eaLnBrk="1" hangingPunct="1"/>
            <a:r>
              <a:rPr lang="nl-NL" dirty="0" smtClean="0"/>
              <a:t>Beroepsvereniging Intensieve Zorgen</a:t>
            </a:r>
          </a:p>
          <a:p>
            <a:pPr marR="0" eaLnBrk="1" hangingPunct="1"/>
            <a:r>
              <a:rPr lang="nl-NL" dirty="0" smtClean="0"/>
              <a:t>26/02/2015</a:t>
            </a:r>
          </a:p>
          <a:p>
            <a:pPr marR="0" eaLnBrk="1" hangingPunct="1"/>
            <a:endParaRPr lang="nl-NL" dirty="0"/>
          </a:p>
          <a:p>
            <a:pPr marR="0" eaLnBrk="1" hangingPunct="1"/>
            <a:r>
              <a:rPr lang="nl-NL" smtClean="0"/>
              <a:t>Bron RIZIV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176" y="1259632"/>
            <a:ext cx="8305800" cy="3956180"/>
          </a:xfrm>
        </p:spPr>
        <p:txBody>
          <a:bodyPr>
            <a:normAutofit/>
          </a:bodyPr>
          <a:lstStyle/>
          <a:p>
            <a:r>
              <a:rPr lang="nl-BE" dirty="0" smtClean="0"/>
              <a:t>Een budgetoverschrijding van 28,953 miljoen euro in de reanimatie wegwerken.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6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r>
              <a:rPr lang="nl-BE" dirty="0" smtClean="0"/>
              <a:t>Uitgaven art. 13 euro</a:t>
            </a:r>
            <a:endParaRPr lang="nl-BE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6" y="1528997"/>
            <a:ext cx="8329144" cy="50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725" y="179432"/>
            <a:ext cx="8724275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Toename 45 miljoen euro 2012-2013</a:t>
            </a:r>
            <a:endParaRPr lang="nl-BE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2" y="1469036"/>
            <a:ext cx="8670645" cy="52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713"/>
            <a:ext cx="8305800" cy="1143000"/>
          </a:xfrm>
        </p:spPr>
        <p:txBody>
          <a:bodyPr/>
          <a:lstStyle/>
          <a:p>
            <a:r>
              <a:rPr lang="nl-BE" dirty="0" smtClean="0"/>
              <a:t>Erkende intensivisten totaal 835</a:t>
            </a:r>
            <a:endParaRPr lang="nl-BE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1" y="1484025"/>
            <a:ext cx="7930142" cy="47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269373"/>
            <a:ext cx="8229600" cy="1143000"/>
          </a:xfrm>
        </p:spPr>
        <p:txBody>
          <a:bodyPr/>
          <a:lstStyle/>
          <a:p>
            <a:r>
              <a:rPr lang="nl-BE" dirty="0" smtClean="0"/>
              <a:t>Voornaamste overschrijdingen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275045" cy="659352"/>
          </a:xfrm>
        </p:spPr>
        <p:txBody>
          <a:bodyPr/>
          <a:lstStyle/>
          <a:p>
            <a:pPr algn="r"/>
            <a:r>
              <a:rPr lang="nl-BE" dirty="0" smtClean="0"/>
              <a:t>Uitgaven      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200395" cy="654843"/>
          </a:xfrm>
        </p:spPr>
        <p:txBody>
          <a:bodyPr/>
          <a:lstStyle/>
          <a:p>
            <a:r>
              <a:rPr lang="nl-BE" dirty="0" smtClean="0"/>
              <a:t>Raming          Overschrijding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i="1" dirty="0" err="1" smtClean="0"/>
              <a:t>Monit</a:t>
            </a:r>
            <a:r>
              <a:rPr lang="nl-BE" i="1" dirty="0" smtClean="0"/>
              <a:t>. spoed 1° dag</a:t>
            </a:r>
            <a:r>
              <a:rPr lang="nl-BE" dirty="0" smtClean="0"/>
              <a:t>				5.259.809,70</a:t>
            </a:r>
          </a:p>
          <a:p>
            <a:pPr marL="0" indent="0">
              <a:buNone/>
            </a:pPr>
            <a:r>
              <a:rPr lang="nl-BE" i="1" dirty="0" err="1" smtClean="0"/>
              <a:t>Monit</a:t>
            </a:r>
            <a:r>
              <a:rPr lang="nl-BE" i="1" dirty="0" smtClean="0"/>
              <a:t>. </a:t>
            </a:r>
            <a:r>
              <a:rPr lang="nl-BE" i="1" dirty="0" err="1" smtClean="0"/>
              <a:t>Hosp</a:t>
            </a:r>
            <a:r>
              <a:rPr lang="nl-BE" i="1" dirty="0" smtClean="0"/>
              <a:t>. 1° dag</a:t>
            </a:r>
          </a:p>
          <a:p>
            <a:pPr marL="0" indent="0">
              <a:buNone/>
            </a:pPr>
            <a:r>
              <a:rPr lang="nl-BE" dirty="0" smtClean="0"/>
              <a:t>		6.120.538,87</a:t>
            </a:r>
          </a:p>
          <a:p>
            <a:pPr marL="0" indent="0">
              <a:buNone/>
            </a:pPr>
            <a:r>
              <a:rPr lang="nl-NL" i="1" dirty="0"/>
              <a:t>Toezicht IZ 2° dag en volgende</a:t>
            </a:r>
          </a:p>
          <a:p>
            <a:pPr marL="0" indent="0">
              <a:buNone/>
            </a:pPr>
            <a:r>
              <a:rPr lang="nl-BE" dirty="0" smtClean="0"/>
              <a:t>		66.804.063,09</a:t>
            </a:r>
          </a:p>
          <a:p>
            <a:pPr marL="0" indent="0">
              <a:buNone/>
            </a:pPr>
            <a:r>
              <a:rPr lang="nl-BE" i="1" dirty="0"/>
              <a:t>Nachtsupplement </a:t>
            </a:r>
            <a:r>
              <a:rPr lang="nl-BE" i="1" dirty="0" smtClean="0"/>
              <a:t>intensivist</a:t>
            </a:r>
          </a:p>
          <a:p>
            <a:pPr marL="0" indent="0">
              <a:buNone/>
            </a:pPr>
            <a:r>
              <a:rPr lang="nl-BE" dirty="0" smtClean="0"/>
              <a:t>		11.367.795,65</a:t>
            </a:r>
          </a:p>
          <a:p>
            <a:pPr marL="0" indent="0">
              <a:buNone/>
            </a:pPr>
            <a:r>
              <a:rPr lang="nl-BE" i="1" dirty="0"/>
              <a:t>Beademing 2° dag &amp; </a:t>
            </a:r>
            <a:r>
              <a:rPr lang="nl-BE" i="1" dirty="0" smtClean="0"/>
              <a:t>volgende</a:t>
            </a:r>
          </a:p>
          <a:p>
            <a:pPr marL="0" indent="0">
              <a:buNone/>
            </a:pPr>
            <a:r>
              <a:rPr lang="nl-BE" dirty="0" smtClean="0"/>
              <a:t>		23.758.750,32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6363" y="2439957"/>
            <a:ext cx="4041775" cy="3967018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1.514.087,02	3.745.722,68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2.248.594,14	3.872.139,59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48.083.607,09	18.720.456,19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3.348.167,10	8.019.628,55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21.928.062,15	1.830.688,17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5707"/>
            <a:ext cx="8305800" cy="797777"/>
          </a:xfrm>
        </p:spPr>
        <p:txBody>
          <a:bodyPr>
            <a:normAutofit/>
          </a:bodyPr>
          <a:lstStyle/>
          <a:p>
            <a:r>
              <a:rPr lang="nl-BE" sz="3600" b="1" dirty="0" smtClean="0"/>
              <a:t>Voornaamste overschrijdingen in euro</a:t>
            </a:r>
            <a:endParaRPr lang="nl-BE" sz="36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" y="1349115"/>
            <a:ext cx="8778021" cy="52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754" y="405046"/>
            <a:ext cx="8394492" cy="1143000"/>
          </a:xfrm>
        </p:spPr>
        <p:txBody>
          <a:bodyPr/>
          <a:lstStyle/>
          <a:p>
            <a:pPr algn="ctr"/>
            <a:r>
              <a:rPr lang="nl-BE" dirty="0" smtClean="0"/>
              <a:t>Beademing 2° dag &amp; volg. euro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238" y="2399859"/>
            <a:ext cx="6932951" cy="3806070"/>
          </a:xfrm>
        </p:spPr>
        <p:txBody>
          <a:bodyPr/>
          <a:lstStyle/>
          <a:p>
            <a:pPr marL="0" indent="0" algn="r">
              <a:buNone/>
            </a:pPr>
            <a:r>
              <a:rPr lang="nl-BE" b="1" dirty="0" smtClean="0"/>
              <a:t>Raming			</a:t>
            </a:r>
            <a:r>
              <a:rPr lang="nl-BE" b="1" dirty="0"/>
              <a:t>	</a:t>
            </a:r>
            <a:r>
              <a:rPr lang="nl-BE" b="1" dirty="0" smtClean="0"/>
              <a:t>21.928.062,15</a:t>
            </a:r>
          </a:p>
          <a:p>
            <a:pPr marL="0" indent="0">
              <a:buNone/>
            </a:pPr>
            <a:endParaRPr lang="nl-BE" b="1" dirty="0"/>
          </a:p>
          <a:p>
            <a:endParaRPr lang="nl-BE" b="1" dirty="0"/>
          </a:p>
          <a:p>
            <a:pPr marL="0" indent="0" algn="r">
              <a:buNone/>
            </a:pPr>
            <a:r>
              <a:rPr lang="nl-BE" b="1" dirty="0"/>
              <a:t>Uitgaven	</a:t>
            </a:r>
            <a:r>
              <a:rPr lang="nl-BE" b="1" dirty="0" smtClean="0"/>
              <a:t>	</a:t>
            </a:r>
            <a:r>
              <a:rPr lang="nl-BE" b="1" dirty="0"/>
              <a:t>		23.758.750,32</a:t>
            </a:r>
          </a:p>
          <a:p>
            <a:endParaRPr lang="nl-BE" b="1" dirty="0" smtClean="0"/>
          </a:p>
          <a:p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Overschrijding</a:t>
            </a:r>
            <a:r>
              <a:rPr lang="nl-BE" b="1" dirty="0"/>
              <a:t>	</a:t>
            </a:r>
            <a:r>
              <a:rPr lang="nl-BE" b="1" dirty="0" smtClean="0"/>
              <a:t>	</a:t>
            </a:r>
            <a:r>
              <a:rPr lang="nl-BE" b="1" dirty="0"/>
              <a:t>	</a:t>
            </a:r>
            <a:r>
              <a:rPr lang="nl-BE" sz="3200" b="1" dirty="0"/>
              <a:t>1.830.688,17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13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4343"/>
            <a:ext cx="8305800" cy="1143000"/>
          </a:xfrm>
        </p:spPr>
        <p:txBody>
          <a:bodyPr/>
          <a:lstStyle/>
          <a:p>
            <a:r>
              <a:rPr lang="nl-BE" dirty="0" smtClean="0"/>
              <a:t>Aantal beademingen 1° dag</a:t>
            </a:r>
            <a:endParaRPr lang="nl-BE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1698590"/>
            <a:ext cx="8022072" cy="482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Beademing 2° dag &amp; volg. aantal</a:t>
            </a:r>
            <a:endParaRPr lang="nl-BE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1530335"/>
            <a:ext cx="7927916" cy="476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5066"/>
            <a:ext cx="8229600" cy="1143000"/>
          </a:xfrm>
        </p:spPr>
        <p:txBody>
          <a:bodyPr/>
          <a:lstStyle/>
          <a:p>
            <a:pPr algn="ctr"/>
            <a:r>
              <a:rPr lang="nl-BE" dirty="0" smtClean="0"/>
              <a:t>Monitoring 1° dag spoed euro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BE" b="1" dirty="0"/>
              <a:t>Raming	</a:t>
            </a:r>
            <a:r>
              <a:rPr lang="nl-BE" b="1" dirty="0" smtClean="0"/>
              <a:t>				1.514.087,02</a:t>
            </a:r>
            <a:r>
              <a:rPr lang="nl-BE" b="1" dirty="0"/>
              <a:t>	</a:t>
            </a:r>
            <a:endParaRPr lang="nl-BE" b="1" dirty="0" smtClean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Uitgaven				</a:t>
            </a:r>
            <a:r>
              <a:rPr lang="nl-BE" b="1" dirty="0"/>
              <a:t>	</a:t>
            </a:r>
            <a:r>
              <a:rPr lang="nl-BE" b="1" dirty="0" smtClean="0"/>
              <a:t>5.259.809,70</a:t>
            </a:r>
          </a:p>
          <a:p>
            <a:endParaRPr lang="nl-BE" b="1" dirty="0" smtClean="0"/>
          </a:p>
          <a:p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 Overschrijding			</a:t>
            </a:r>
            <a:r>
              <a:rPr lang="nl-BE" b="1" dirty="0"/>
              <a:t>	</a:t>
            </a:r>
            <a:r>
              <a:rPr lang="nl-BE" sz="3200" b="1" dirty="0" smtClean="0"/>
              <a:t>3.745.722,68</a:t>
            </a:r>
            <a:endParaRPr lang="nl-BE" sz="3200" b="1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0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ExpensiveCare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336550"/>
            <a:ext cx="506730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2871"/>
            <a:ext cx="8305800" cy="1815177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600" b="1" dirty="0" smtClean="0"/>
              <a:t>Monitoring niet-invasief spoedgevallen   212015</a:t>
            </a:r>
            <a:br>
              <a:rPr lang="nl-BE" sz="3600" b="1" dirty="0" smtClean="0"/>
            </a:br>
            <a:r>
              <a:rPr lang="nl-BE" sz="2700" b="1" dirty="0" smtClean="0"/>
              <a:t>budget 2013		1.514.087 euro</a:t>
            </a:r>
            <a:br>
              <a:rPr lang="nl-BE" sz="2700" b="1" dirty="0" smtClean="0"/>
            </a:br>
            <a:r>
              <a:rPr lang="nl-BE" sz="2700" b="1" dirty="0" smtClean="0"/>
              <a:t>uitgave 2013		5.259.809 euro</a:t>
            </a:r>
            <a:endParaRPr lang="nl-BE" sz="2700" b="1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" y="2425960"/>
            <a:ext cx="8831401" cy="360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5066"/>
            <a:ext cx="8229600" cy="1143000"/>
          </a:xfrm>
        </p:spPr>
        <p:txBody>
          <a:bodyPr/>
          <a:lstStyle/>
          <a:p>
            <a:pPr algn="ctr"/>
            <a:r>
              <a:rPr lang="nl-BE" dirty="0" smtClean="0"/>
              <a:t>Monitoring 1° dag </a:t>
            </a:r>
            <a:r>
              <a:rPr lang="nl-BE" dirty="0" err="1" smtClean="0"/>
              <a:t>hosp</a:t>
            </a:r>
            <a:r>
              <a:rPr lang="nl-BE" dirty="0" smtClean="0"/>
              <a:t>. euro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BE" b="1" dirty="0"/>
              <a:t>Raming	</a:t>
            </a:r>
            <a:r>
              <a:rPr lang="nl-BE" b="1" dirty="0" smtClean="0"/>
              <a:t>			</a:t>
            </a:r>
            <a:r>
              <a:rPr lang="nl-BE" b="1" dirty="0"/>
              <a:t>	2.248.594,14	</a:t>
            </a:r>
            <a:endParaRPr lang="nl-BE" b="1" dirty="0" smtClean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Uitgaven				</a:t>
            </a:r>
            <a:r>
              <a:rPr lang="nl-BE" b="1" dirty="0"/>
              <a:t>	6.120.538,87</a:t>
            </a:r>
          </a:p>
          <a:p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 Overschrijding			</a:t>
            </a:r>
            <a:r>
              <a:rPr lang="nl-BE" b="1" dirty="0"/>
              <a:t>	</a:t>
            </a:r>
            <a:r>
              <a:rPr lang="nl-BE" sz="3200" b="1" dirty="0"/>
              <a:t>3.872.139,59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4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5066"/>
            <a:ext cx="8229600" cy="1143000"/>
          </a:xfrm>
        </p:spPr>
        <p:txBody>
          <a:bodyPr/>
          <a:lstStyle/>
          <a:p>
            <a:pPr algn="ctr"/>
            <a:r>
              <a:rPr lang="nl-BE" dirty="0" smtClean="0"/>
              <a:t>Toezicht 2 ° dag &amp; volg. euro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nl-BE" b="1" dirty="0"/>
              <a:t>Raming	</a:t>
            </a:r>
            <a:r>
              <a:rPr lang="nl-BE" b="1" dirty="0" smtClean="0"/>
              <a:t>			</a:t>
            </a:r>
            <a:r>
              <a:rPr lang="nl-BE" b="1" dirty="0"/>
              <a:t>	</a:t>
            </a:r>
            <a:r>
              <a:rPr lang="nl-BE" b="1" dirty="0" smtClean="0"/>
              <a:t>48.083.607,00</a:t>
            </a:r>
            <a:r>
              <a:rPr lang="nl-BE" b="1" dirty="0"/>
              <a:t>	</a:t>
            </a: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/>
              <a:t> </a:t>
            </a:r>
            <a:r>
              <a:rPr lang="nl-BE" b="1" dirty="0" smtClean="0"/>
              <a:t> Uitgaven				</a:t>
            </a:r>
            <a:r>
              <a:rPr lang="nl-BE" b="1" dirty="0"/>
              <a:t>	</a:t>
            </a:r>
            <a:r>
              <a:rPr lang="nl-BE" b="1" dirty="0" smtClean="0"/>
              <a:t>66.804.063,09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  Overschrijding			</a:t>
            </a:r>
            <a:r>
              <a:rPr lang="nl-BE" b="1" dirty="0"/>
              <a:t>	</a:t>
            </a:r>
            <a:r>
              <a:rPr lang="nl-BE" sz="3200" b="1" dirty="0"/>
              <a:t>18.720.456,19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52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9658"/>
            <a:ext cx="8229600" cy="1143000"/>
          </a:xfrm>
        </p:spPr>
        <p:txBody>
          <a:bodyPr/>
          <a:lstStyle/>
          <a:p>
            <a:r>
              <a:rPr lang="nl-BE" sz="4800" dirty="0" smtClean="0"/>
              <a:t>Totaal toezichtdagen 2012 - 2013</a:t>
            </a:r>
            <a:endParaRPr lang="nl-BE" sz="4800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2" y="1614196"/>
            <a:ext cx="8475827" cy="50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r>
              <a:rPr lang="nl-BE" sz="4400" dirty="0" smtClean="0"/>
              <a:t>Aantal dagen toezicht IZ 2013</a:t>
            </a:r>
            <a:endParaRPr lang="nl-BE" sz="44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6" y="1679510"/>
            <a:ext cx="8274023" cy="49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dirty="0" smtClean="0"/>
              <a:t>591.705 toezichtdagen op IZ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Opname indicatie IZ  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		</a:t>
            </a:r>
            <a:r>
              <a:rPr lang="nl-NL" dirty="0"/>
              <a:t>KB </a:t>
            </a:r>
            <a:r>
              <a:rPr lang="nl-NL" dirty="0" smtClean="0"/>
              <a:t>27/04/1998</a:t>
            </a:r>
            <a:endParaRPr lang="nl-BE" dirty="0"/>
          </a:p>
          <a:p>
            <a:r>
              <a:rPr lang="nl-BE" dirty="0" smtClean="0"/>
              <a:t>Onderschatting verantwoorde IZ dagen door RIZIV  ?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467.798  toezichtdagen geraamd</a:t>
            </a:r>
          </a:p>
          <a:p>
            <a:r>
              <a:rPr lang="nl-BE" dirty="0" smtClean="0"/>
              <a:t>Toezicht aanrekenen op niet IZ bedden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</a:p>
          <a:p>
            <a:r>
              <a:rPr lang="nl-BE" dirty="0" smtClean="0"/>
              <a:t>Cumulverbod met anesthesie niet gerespecteerd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art. 12 §3  2° 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75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851760"/>
              </p:ext>
            </p:extLst>
          </p:nvPr>
        </p:nvGraphicFramePr>
        <p:xfrm>
          <a:off x="0" y="-37828"/>
          <a:ext cx="9195503" cy="6895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Dia" r:id="rId3" imgW="4133112" imgH="3098414" progId="PowerPoint.Slide.12">
                  <p:embed/>
                </p:oleObj>
              </mc:Choice>
              <mc:Fallback>
                <p:oleObj name="Dia" r:id="rId3" imgW="4133112" imgH="3098414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7828"/>
                        <a:ext cx="9195503" cy="6895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4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Rapport RIZIV 17/06/2005</a:t>
            </a:r>
            <a:br>
              <a:rPr lang="nl-NL" dirty="0" smtClean="0"/>
            </a:br>
            <a:r>
              <a:rPr lang="nl-BE" sz="2700" dirty="0" smtClean="0"/>
              <a:t>Dienst Geneeskundige </a:t>
            </a:r>
            <a:r>
              <a:rPr lang="nl-BE" sz="2700" dirty="0"/>
              <a:t>Evaluatie en Controle (DGEC</a:t>
            </a:r>
            <a:r>
              <a:rPr lang="nl-BE" sz="2700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7728"/>
            <a:ext cx="8229600" cy="2892582"/>
          </a:xfrm>
        </p:spPr>
        <p:txBody>
          <a:bodyPr/>
          <a:lstStyle/>
          <a:p>
            <a:pPr algn="ctr">
              <a:buNone/>
            </a:pPr>
            <a:r>
              <a:rPr lang="nl-NL" b="1" dirty="0" smtClean="0"/>
              <a:t>Onderzoek van Medische Praktijk </a:t>
            </a:r>
          </a:p>
          <a:p>
            <a:pPr algn="ctr">
              <a:buNone/>
            </a:pPr>
            <a:r>
              <a:rPr lang="nl-NL" b="1" dirty="0" smtClean="0"/>
              <a:t>en Conformiteit m.b.t. </a:t>
            </a:r>
          </a:p>
          <a:p>
            <a:pPr algn="ctr">
              <a:buNone/>
            </a:pPr>
            <a:r>
              <a:rPr lang="nl-NL" b="1" dirty="0" smtClean="0"/>
              <a:t>Intensive Care Prestaties en Afdelingen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106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dirty="0" smtClean="0"/>
              <a:t>591.705 toezichtdagen op IZ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Opname indicatie IZ  ?</a:t>
            </a:r>
          </a:p>
          <a:p>
            <a:pPr marL="0" indent="0">
              <a:buNone/>
            </a:pPr>
            <a:r>
              <a:rPr lang="nl-NL" dirty="0"/>
              <a:t>		KB </a:t>
            </a:r>
            <a:r>
              <a:rPr lang="nl-NL" dirty="0" smtClean="0"/>
              <a:t>27/04/1998</a:t>
            </a:r>
            <a:endParaRPr lang="nl-BE" dirty="0"/>
          </a:p>
          <a:p>
            <a:r>
              <a:rPr lang="nl-BE" dirty="0" smtClean="0">
                <a:solidFill>
                  <a:srgbClr val="FF0000"/>
                </a:solidFill>
              </a:rPr>
              <a:t>Onderschatting verantwoorde IZ dagen door RIZIV  ?</a:t>
            </a:r>
          </a:p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</a:rPr>
              <a:t>	</a:t>
            </a:r>
            <a:r>
              <a:rPr lang="nl-BE" dirty="0" smtClean="0">
                <a:solidFill>
                  <a:srgbClr val="FF0000"/>
                </a:solidFill>
              </a:rPr>
              <a:t>	</a:t>
            </a:r>
            <a:r>
              <a:rPr lang="nl-BE" dirty="0" smtClean="0"/>
              <a:t>467.798  toezichtdagen geraamd</a:t>
            </a:r>
          </a:p>
          <a:p>
            <a:r>
              <a:rPr lang="nl-BE" dirty="0" smtClean="0"/>
              <a:t>Toezicht aanrekenen op niet IZ bedden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</a:p>
          <a:p>
            <a:r>
              <a:rPr lang="nl-BE" dirty="0" smtClean="0"/>
              <a:t>Cumulverbod met anesthesie niet gerespecteerd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art. 12 §3  2° 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1951"/>
            <a:ext cx="8229600" cy="1143000"/>
          </a:xfrm>
        </p:spPr>
        <p:txBody>
          <a:bodyPr/>
          <a:lstStyle/>
          <a:p>
            <a:pPr algn="ctr"/>
            <a:r>
              <a:rPr lang="nl-BE" dirty="0" smtClean="0"/>
              <a:t>Berekening toezichtdagen RIZIV</a:t>
            </a:r>
            <a:br>
              <a:rPr lang="nl-BE" dirty="0" smtClean="0"/>
            </a:br>
            <a:r>
              <a:rPr lang="nl-BE" dirty="0" smtClean="0"/>
              <a:t>467.798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57699"/>
            <a:ext cx="8229600" cy="4389437"/>
          </a:xfrm>
        </p:spPr>
        <p:txBody>
          <a:bodyPr/>
          <a:lstStyle/>
          <a:p>
            <a:r>
              <a:rPr lang="nl-BE" b="1" dirty="0" smtClean="0"/>
              <a:t>Registratie van hospitalisatiedagen op IZ 2012</a:t>
            </a:r>
          </a:p>
          <a:p>
            <a:pPr marL="0" indent="0">
              <a:buNone/>
            </a:pPr>
            <a:r>
              <a:rPr lang="nl-BE" b="1" dirty="0" smtClean="0"/>
              <a:t>		hospitalisatiedagen &gt;&lt; toezichtdagen</a:t>
            </a:r>
          </a:p>
          <a:p>
            <a:pPr marL="0" indent="0">
              <a:buNone/>
            </a:pPr>
            <a:r>
              <a:rPr lang="nl-BE" b="1" dirty="0"/>
              <a:t>	</a:t>
            </a:r>
            <a:r>
              <a:rPr lang="nl-BE" b="1" dirty="0" smtClean="0"/>
              <a:t>	460.000 </a:t>
            </a:r>
            <a:r>
              <a:rPr lang="nl-BE" b="1" dirty="0" err="1" smtClean="0"/>
              <a:t>hosp</a:t>
            </a:r>
            <a:r>
              <a:rPr lang="nl-BE" b="1" dirty="0" smtClean="0"/>
              <a:t>. </a:t>
            </a:r>
            <a:r>
              <a:rPr lang="nl-BE" b="1" dirty="0"/>
              <a:t>d</a:t>
            </a:r>
            <a:r>
              <a:rPr lang="nl-BE" b="1" dirty="0" smtClean="0"/>
              <a:t>agen IZ</a:t>
            </a:r>
          </a:p>
          <a:p>
            <a:pPr marL="0" indent="0">
              <a:buNone/>
            </a:pPr>
            <a:endParaRPr lang="nl-BE" b="1" dirty="0"/>
          </a:p>
          <a:p>
            <a:r>
              <a:rPr lang="nl-BE" b="1" dirty="0" smtClean="0"/>
              <a:t>Toezichtdagen IZ = 1750 IZ bedden X 365 X 75 % 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  <a:r>
              <a:rPr lang="nl-BE" b="1" dirty="0" smtClean="0"/>
              <a:t>Effectief	1840 IZ bedden</a:t>
            </a:r>
          </a:p>
          <a:p>
            <a:pPr marL="0" indent="0">
              <a:buNone/>
            </a:pPr>
            <a:r>
              <a:rPr lang="nl-BE" b="1" dirty="0"/>
              <a:t>	</a:t>
            </a:r>
            <a:r>
              <a:rPr lang="nl-BE" b="1" dirty="0" smtClean="0"/>
              <a:t>			gemiddeld 80 % bezetting</a:t>
            </a:r>
          </a:p>
          <a:p>
            <a:pPr marL="0" indent="0">
              <a:buNone/>
            </a:pPr>
            <a:r>
              <a:rPr lang="nl-BE" b="1" dirty="0"/>
              <a:t>	</a:t>
            </a:r>
            <a:r>
              <a:rPr lang="nl-BE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2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4973"/>
            <a:ext cx="8229600" cy="1143000"/>
          </a:xfrm>
        </p:spPr>
        <p:txBody>
          <a:bodyPr/>
          <a:lstStyle/>
          <a:p>
            <a:r>
              <a:rPr lang="nl-BE" dirty="0" smtClean="0"/>
              <a:t>Historiek 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2608"/>
            <a:ext cx="8229600" cy="4829531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Koninklijk besluit 20/09/2012: aanpassingen art. 13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108,5 miljoen + 9,5 miljoen = </a:t>
            </a:r>
            <a:r>
              <a:rPr lang="nl-BE" b="1" dirty="0" smtClean="0"/>
              <a:t>118 miljoen euro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Art. 13 A	12 % arts-specialist basisspecialiteit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</a:t>
            </a:r>
          </a:p>
          <a:p>
            <a:pPr marL="0" indent="0">
              <a:buNone/>
            </a:pPr>
            <a:r>
              <a:rPr lang="nl-BE" dirty="0" smtClean="0"/>
              <a:t>	Art. 13 B 	83 % intensivist</a:t>
            </a:r>
          </a:p>
          <a:p>
            <a:pPr marL="0" indent="0">
              <a:buNone/>
            </a:pPr>
            <a:r>
              <a:rPr lang="nl-BE" dirty="0" smtClean="0"/>
              <a:t>			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Art. 13 C	5,5 % neonatoloog</a:t>
            </a:r>
          </a:p>
          <a:p>
            <a:pPr marL="0" indent="0">
              <a:buNone/>
            </a:pPr>
            <a:r>
              <a:rPr lang="nl-BE" dirty="0" smtClean="0"/>
              <a:t>			</a:t>
            </a:r>
          </a:p>
          <a:p>
            <a:pPr marL="0" indent="0">
              <a:buNone/>
            </a:pPr>
            <a:r>
              <a:rPr lang="nl-BE" dirty="0" smtClean="0"/>
              <a:t>Overgangsmaatregel tot 31/12/2013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15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dirty="0" smtClean="0"/>
              <a:t>591.705 toezichtdagen op IZ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Opname indicatie IZ  ?</a:t>
            </a:r>
          </a:p>
          <a:p>
            <a:pPr marL="0" indent="0">
              <a:buNone/>
            </a:pPr>
            <a:r>
              <a:rPr lang="nl-NL" dirty="0"/>
              <a:t>		KB </a:t>
            </a:r>
            <a:r>
              <a:rPr lang="nl-NL" dirty="0" smtClean="0"/>
              <a:t>27/04/1998</a:t>
            </a:r>
            <a:endParaRPr lang="nl-BE" dirty="0"/>
          </a:p>
          <a:p>
            <a:r>
              <a:rPr lang="nl-BE" dirty="0" smtClean="0"/>
              <a:t>Onderschatting verantwoorde IZ dagen door RIZIV  ?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467.798  toezichtdagen geraamd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Toezicht aanrekenen op niet IZ bedden ?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</a:p>
          <a:p>
            <a:r>
              <a:rPr lang="nl-BE" dirty="0" smtClean="0"/>
              <a:t>Cumulverbod met anesthesie niet gerespecteerd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art. 12 §3  2° 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3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22983"/>
              </p:ext>
            </p:extLst>
          </p:nvPr>
        </p:nvGraphicFramePr>
        <p:xfrm>
          <a:off x="-1" y="0"/>
          <a:ext cx="914505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1" name="Dia" r:id="rId3" imgW="4559300" imgH="3429000" progId="">
                  <p:embed/>
                </p:oleObj>
              </mc:Choice>
              <mc:Fallback>
                <p:oleObj name="Dia" r:id="rId3" imgW="45593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5057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3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4852"/>
            <a:ext cx="8229600" cy="614597"/>
          </a:xfrm>
        </p:spPr>
        <p:txBody>
          <a:bodyPr/>
          <a:lstStyle/>
          <a:p>
            <a:r>
              <a:rPr lang="nl-BE" sz="3600" dirty="0" smtClean="0"/>
              <a:t>Bezetting in volgorde van aantal opnames</a:t>
            </a:r>
            <a:endParaRPr lang="nl-BE" sz="36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" y="1573968"/>
            <a:ext cx="8844197" cy="502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6" y="779489"/>
            <a:ext cx="8852832" cy="532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5145"/>
            <a:ext cx="8229600" cy="1143000"/>
          </a:xfrm>
        </p:spPr>
        <p:txBody>
          <a:bodyPr/>
          <a:lstStyle/>
          <a:p>
            <a:r>
              <a:rPr lang="nl-BE" dirty="0" smtClean="0"/>
              <a:t>591.705 toezichtdagen op IZ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Opname indicatie IZ  ?</a:t>
            </a:r>
          </a:p>
          <a:p>
            <a:pPr marL="0" indent="0">
              <a:buNone/>
            </a:pPr>
            <a:r>
              <a:rPr lang="nl-NL" dirty="0"/>
              <a:t>		KB </a:t>
            </a:r>
            <a:r>
              <a:rPr lang="nl-NL" dirty="0" smtClean="0"/>
              <a:t>27/04/1998</a:t>
            </a:r>
            <a:endParaRPr lang="nl-BE" dirty="0"/>
          </a:p>
          <a:p>
            <a:r>
              <a:rPr lang="nl-BE" dirty="0" smtClean="0"/>
              <a:t>Onderschatting verantwoorde IZ dagen door RIZIV  ?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467.798  toezichtdagen geraamd</a:t>
            </a:r>
          </a:p>
          <a:p>
            <a:r>
              <a:rPr lang="nl-BE" dirty="0" smtClean="0"/>
              <a:t>Toezicht aanrekenen op niet IZ bedden</a:t>
            </a:r>
          </a:p>
          <a:p>
            <a:pPr marL="0" indent="0">
              <a:buNone/>
            </a:pPr>
            <a:r>
              <a:rPr lang="nl-BE" dirty="0" smtClean="0"/>
              <a:t>		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Cumulverbod met anesthesie niet gerespecteerd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art. 12 §3  2° 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47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30543"/>
              </p:ext>
            </p:extLst>
          </p:nvPr>
        </p:nvGraphicFramePr>
        <p:xfrm>
          <a:off x="0" y="-25980"/>
          <a:ext cx="9179704" cy="688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Dia" r:id="rId3" imgW="4559300" imgH="3429000" progId="PowerPoint.Slide.12">
                  <p:embed/>
                </p:oleObj>
              </mc:Choice>
              <mc:Fallback>
                <p:oleObj name="Dia" r:id="rId3" imgW="4559300" imgH="342900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980"/>
                        <a:ext cx="9179704" cy="6883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Artikel 12 par. 3, 2°, d)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84673"/>
            <a:ext cx="8229600" cy="3311394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In diezelfde omstandigheden kunnen ook de verstrekkingen van paragraaf 13, B en C, worden aangerekend indien aan de voorwaarden wordt voldaan inzake de omschrijving van de verstrekking, de plaats waar de verstrekking wordt verleend en de kwalificatie van de verstrekker.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891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754" y="405046"/>
            <a:ext cx="8394492" cy="1143000"/>
          </a:xfrm>
        </p:spPr>
        <p:txBody>
          <a:bodyPr/>
          <a:lstStyle/>
          <a:p>
            <a:pPr algn="ctr"/>
            <a:r>
              <a:rPr lang="nl-BE" dirty="0" smtClean="0"/>
              <a:t>Nachtsupplement intensivist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238" y="2399859"/>
            <a:ext cx="6932951" cy="3806070"/>
          </a:xfrm>
        </p:spPr>
        <p:txBody>
          <a:bodyPr/>
          <a:lstStyle/>
          <a:p>
            <a:pPr marL="0" indent="0" algn="r">
              <a:buNone/>
            </a:pPr>
            <a:r>
              <a:rPr lang="nl-BE" b="1" dirty="0" smtClean="0"/>
              <a:t>   Raming			</a:t>
            </a:r>
            <a:r>
              <a:rPr lang="nl-BE" b="1" dirty="0"/>
              <a:t>	</a:t>
            </a:r>
            <a:r>
              <a:rPr lang="nl-BE" b="1" dirty="0" smtClean="0"/>
              <a:t>3.348.167,10</a:t>
            </a:r>
          </a:p>
          <a:p>
            <a:pPr marL="0" indent="0" algn="r">
              <a:buNone/>
            </a:pPr>
            <a:endParaRPr lang="nl-BE" b="1" dirty="0" smtClean="0"/>
          </a:p>
          <a:p>
            <a:pPr marL="0" indent="0" algn="r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     Uitgaven</a:t>
            </a:r>
            <a:r>
              <a:rPr lang="nl-BE" b="1" dirty="0"/>
              <a:t>	</a:t>
            </a:r>
            <a:r>
              <a:rPr lang="nl-BE" b="1" dirty="0" smtClean="0"/>
              <a:t>	</a:t>
            </a:r>
            <a:r>
              <a:rPr lang="nl-BE" b="1" dirty="0"/>
              <a:t>		</a:t>
            </a:r>
            <a:r>
              <a:rPr lang="nl-BE" b="1" dirty="0" smtClean="0"/>
              <a:t>11.367.795,65</a:t>
            </a:r>
          </a:p>
          <a:p>
            <a:pPr marL="0" indent="0" algn="r">
              <a:buNone/>
            </a:pPr>
            <a:endParaRPr lang="nl-BE" b="1" dirty="0" smtClean="0"/>
          </a:p>
          <a:p>
            <a:pPr marL="0" indent="0" algn="r">
              <a:buNone/>
            </a:pPr>
            <a:endParaRPr lang="nl-BE" b="1" dirty="0"/>
          </a:p>
          <a:p>
            <a:pPr marL="0" indent="0" algn="r">
              <a:buNone/>
            </a:pPr>
            <a:r>
              <a:rPr lang="nl-BE" b="1" dirty="0" smtClean="0"/>
              <a:t>Overschrijding</a:t>
            </a:r>
            <a:r>
              <a:rPr lang="nl-BE" b="1" dirty="0"/>
              <a:t>	</a:t>
            </a:r>
            <a:r>
              <a:rPr lang="nl-BE" b="1" dirty="0" smtClean="0"/>
              <a:t>	</a:t>
            </a:r>
            <a:r>
              <a:rPr lang="nl-BE" sz="3200" b="1" dirty="0" smtClean="0"/>
              <a:t>8.019.628,55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14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0056"/>
            <a:ext cx="8229600" cy="1143000"/>
          </a:xfrm>
        </p:spPr>
        <p:txBody>
          <a:bodyPr/>
          <a:lstStyle/>
          <a:p>
            <a:r>
              <a:rPr lang="nl-BE" dirty="0" smtClean="0"/>
              <a:t>Nachtsupplement intensivist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Raming RIZIV		15 % van alle IZ ligdagen</a:t>
            </a:r>
          </a:p>
          <a:p>
            <a:endParaRPr lang="nl-BE" dirty="0"/>
          </a:p>
          <a:p>
            <a:r>
              <a:rPr lang="nl-BE" dirty="0" smtClean="0"/>
              <a:t>Effectief			41 % van alle IZ ligdagen</a:t>
            </a:r>
          </a:p>
          <a:p>
            <a:pPr marL="0" indent="0">
              <a:buNone/>
            </a:pPr>
            <a:r>
              <a:rPr lang="nl-BE" dirty="0" smtClean="0"/>
              <a:t>				= 243.254 nachtsupplementen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Aantal intensivisten	835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290 erkend voor 2000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60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2015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902" y="1300682"/>
            <a:ext cx="8229600" cy="4829530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Regeringsbeslissing</a:t>
            </a:r>
          </a:p>
          <a:p>
            <a:pPr marL="393700" lvl="1" indent="0">
              <a:buNone/>
            </a:pPr>
            <a:r>
              <a:rPr lang="nl-BE" dirty="0" smtClean="0"/>
              <a:t>De volledige overschrijding van het budget reanimatie moet </a:t>
            </a:r>
            <a:r>
              <a:rPr lang="nl-BE" dirty="0"/>
              <a:t>w</a:t>
            </a:r>
            <a:r>
              <a:rPr lang="nl-BE" dirty="0" smtClean="0"/>
              <a:t>orden teruggedrongen.</a:t>
            </a:r>
          </a:p>
          <a:p>
            <a:pPr marL="393700" lvl="1" indent="0">
              <a:buNone/>
            </a:pPr>
            <a:r>
              <a:rPr lang="nl-BE" b="1" dirty="0" smtClean="0"/>
              <a:t>Nationaal akkoord geneesheren-ziekenfondsen 2015</a:t>
            </a:r>
          </a:p>
          <a:p>
            <a:pPr marL="393700" lvl="1" indent="0">
              <a:buNone/>
            </a:pPr>
            <a:r>
              <a:rPr lang="nl-BE" dirty="0" smtClean="0"/>
              <a:t>- Vanaf 01/02/2015 worden alle verstrekkingen uit Art. 13 verminderd met 18,55 % (</a:t>
            </a:r>
            <a:r>
              <a:rPr lang="nl-BE" dirty="0" err="1" smtClean="0"/>
              <a:t>uitz</a:t>
            </a:r>
            <a:r>
              <a:rPr lang="nl-BE" dirty="0" smtClean="0"/>
              <a:t>. dialyse) in afwachting van structurele maatregelen.</a:t>
            </a:r>
          </a:p>
          <a:p>
            <a:pPr marL="393700" lvl="1" indent="0">
              <a:buNone/>
            </a:pPr>
            <a:r>
              <a:rPr lang="nl-BE" dirty="0" smtClean="0"/>
              <a:t>- Controles  en doorlichting door DGEC inzake aanrekening van honoraria bij een verblijf op IZ</a:t>
            </a:r>
          </a:p>
          <a:p>
            <a:pPr marL="393700" lvl="1" indent="0">
              <a:buNone/>
            </a:pPr>
            <a:r>
              <a:rPr lang="nl-BE" dirty="0" smtClean="0"/>
              <a:t>- Inspecties op de aanwezigheid of beschikbaarheid van geneesheren-specialisten.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20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7022"/>
            <a:ext cx="8229600" cy="1143000"/>
          </a:xfrm>
        </p:spPr>
        <p:txBody>
          <a:bodyPr/>
          <a:lstStyle/>
          <a:p>
            <a:r>
              <a:rPr lang="nl-BE" dirty="0" smtClean="0"/>
              <a:t>Historiek II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84658"/>
            <a:ext cx="8229600" cy="4389437"/>
          </a:xfrm>
        </p:spPr>
        <p:txBody>
          <a:bodyPr/>
          <a:lstStyle/>
          <a:p>
            <a:r>
              <a:rPr lang="nl-BE" dirty="0" err="1" smtClean="0"/>
              <a:t>Task</a:t>
            </a:r>
            <a:r>
              <a:rPr lang="nl-BE" dirty="0" smtClean="0"/>
              <a:t> Force RIZIV 27/09/2013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- 01/01/2013 – 31/05/2013 overschrijding budget 	art. 13 met 30,7 %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 maatregelen om ongepast gebruik nomenclatuur 	weg te werken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 besparing van 10 miljoen euro binnen art. 13</a:t>
            </a:r>
          </a:p>
          <a:p>
            <a:pPr marL="0" indent="0">
              <a:buNone/>
            </a:pPr>
            <a:r>
              <a:rPr lang="nl-BE" dirty="0"/>
              <a:t>	</a:t>
            </a:r>
            <a:endParaRPr lang="nl-BE" dirty="0" smtClean="0"/>
          </a:p>
          <a:p>
            <a:r>
              <a:rPr lang="nl-BE" dirty="0" smtClean="0"/>
              <a:t>Uitgaven 2013: stijging 41,2 % tot </a:t>
            </a:r>
            <a:r>
              <a:rPr lang="nl-BE" b="1" dirty="0" smtClean="0"/>
              <a:t>155.348.000,- euro</a:t>
            </a:r>
          </a:p>
          <a:p>
            <a:endParaRPr lang="nl-BE" dirty="0" smtClean="0"/>
          </a:p>
          <a:p>
            <a:r>
              <a:rPr lang="nl-BE" dirty="0" smtClean="0"/>
              <a:t>Geen affect van aflopen overgangsmaatregel in 2014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3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2015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Dienst voor geneeskundige evaluatie en controle</a:t>
            </a:r>
          </a:p>
          <a:p>
            <a:pPr marL="0" indent="0">
              <a:buNone/>
            </a:pPr>
            <a:r>
              <a:rPr lang="nl-NL" dirty="0" smtClean="0"/>
              <a:t>Verzamelen </a:t>
            </a:r>
            <a:r>
              <a:rPr lang="nl-NL" dirty="0"/>
              <a:t>van informatie over de organisatie </a:t>
            </a:r>
            <a:r>
              <a:rPr lang="nl-NL" dirty="0" smtClean="0"/>
              <a:t>en de </a:t>
            </a:r>
            <a:r>
              <a:rPr lang="nl-NL" dirty="0"/>
              <a:t>werking van de verschillende reanimatie-eenheden</a:t>
            </a:r>
          </a:p>
          <a:p>
            <a:pPr marL="0" indent="0">
              <a:buNone/>
            </a:pPr>
            <a:r>
              <a:rPr lang="nl-NL" dirty="0" smtClean="0"/>
              <a:t>	1. Wachtlijst </a:t>
            </a:r>
            <a:r>
              <a:rPr lang="nl-NL" dirty="0"/>
              <a:t>m</a:t>
            </a:r>
            <a:r>
              <a:rPr lang="nl-NL" dirty="0" smtClean="0"/>
              <a:t>edische </a:t>
            </a:r>
            <a:r>
              <a:rPr lang="nl-NL" dirty="0"/>
              <a:t>permanentie in de </a:t>
            </a:r>
            <a:r>
              <a:rPr lang="nl-NL" dirty="0" smtClean="0"/>
              <a:t>		functie </a:t>
            </a:r>
            <a:r>
              <a:rPr lang="nl-NL" dirty="0"/>
              <a:t>intensieve zorgen.</a:t>
            </a:r>
          </a:p>
          <a:p>
            <a:pPr marL="0" indent="0">
              <a:buNone/>
            </a:pPr>
            <a:r>
              <a:rPr lang="nl-NL" dirty="0" smtClean="0"/>
              <a:t>	2. Lokalisatie </a:t>
            </a:r>
            <a:r>
              <a:rPr lang="nl-NL" dirty="0"/>
              <a:t>van de verschillende sites met </a:t>
            </a:r>
            <a:r>
              <a:rPr lang="nl-NL" dirty="0" smtClean="0"/>
              <a:t>		functie </a:t>
            </a:r>
            <a:r>
              <a:rPr lang="nl-NL" dirty="0"/>
              <a:t>intensieve zorg</a:t>
            </a:r>
          </a:p>
          <a:p>
            <a:pPr marL="0" indent="0">
              <a:buNone/>
            </a:pPr>
            <a:r>
              <a:rPr lang="nl-NL" dirty="0" smtClean="0"/>
              <a:t>	3. Aantal </a:t>
            </a:r>
            <a:r>
              <a:rPr lang="nl-NL" dirty="0"/>
              <a:t>erkende bedden IZ per site</a:t>
            </a:r>
            <a:r>
              <a:rPr lang="nl-NL" dirty="0" smtClean="0"/>
              <a:t>.</a:t>
            </a:r>
            <a:r>
              <a:rPr lang="nl-BE" dirty="0"/>
              <a:t>	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lvl="2"/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0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>
          <a:xfrm>
            <a:off x="457200" y="30293"/>
            <a:ext cx="8229600" cy="1143000"/>
          </a:xfrm>
        </p:spPr>
        <p:txBody>
          <a:bodyPr/>
          <a:lstStyle/>
          <a:p>
            <a:pPr eaLnBrk="1" hangingPunct="1"/>
            <a:r>
              <a:rPr lang="nl-BE" dirty="0" smtClean="0"/>
              <a:t>Commentaar ?</a:t>
            </a:r>
            <a:endParaRPr lang="nl-NL" dirty="0" smtClean="0"/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3576638" cy="4389437"/>
          </a:xfrm>
        </p:spPr>
        <p:txBody>
          <a:bodyPr/>
          <a:lstStyle/>
          <a:p>
            <a:pPr marL="0" indent="0" eaLnBrk="1" hangingPunct="1">
              <a:buNone/>
            </a:pPr>
            <a:endParaRPr lang="nl-NL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95" y="1265563"/>
            <a:ext cx="4586990" cy="54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Budget 2013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902" y="1300682"/>
            <a:ext cx="8229600" cy="4213710"/>
          </a:xfrm>
        </p:spPr>
        <p:txBody>
          <a:bodyPr/>
          <a:lstStyle/>
          <a:p>
            <a:endParaRPr lang="nl-BE" dirty="0"/>
          </a:p>
          <a:p>
            <a:r>
              <a:rPr lang="nl-BE" dirty="0" smtClean="0"/>
              <a:t>Jaarlijkse toename periode 2008 - 2012	3,5 %</a:t>
            </a:r>
          </a:p>
          <a:p>
            <a:endParaRPr lang="nl-BE" dirty="0" smtClean="0"/>
          </a:p>
          <a:p>
            <a:r>
              <a:rPr lang="nl-BE" dirty="0" smtClean="0"/>
              <a:t>Index 2013</a:t>
            </a:r>
            <a:r>
              <a:rPr lang="nl-BE" dirty="0"/>
              <a:t>	</a:t>
            </a:r>
            <a:r>
              <a:rPr lang="nl-BE" dirty="0" smtClean="0"/>
              <a:t>					1,5 %</a:t>
            </a:r>
          </a:p>
          <a:p>
            <a:endParaRPr lang="nl-BE" dirty="0"/>
          </a:p>
          <a:p>
            <a:r>
              <a:rPr lang="nl-BE" dirty="0" smtClean="0"/>
              <a:t>Budget art. 13			</a:t>
            </a:r>
            <a:r>
              <a:rPr lang="nl-BE" b="1" dirty="0" smtClean="0"/>
              <a:t>129.730.000,- euro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64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305800" cy="1143000"/>
          </a:xfrm>
        </p:spPr>
        <p:txBody>
          <a:bodyPr/>
          <a:lstStyle/>
          <a:p>
            <a:r>
              <a:rPr lang="nl-BE" dirty="0" smtClean="0"/>
              <a:t>Probleem? </a:t>
            </a:r>
            <a:br>
              <a:rPr lang="nl-BE" dirty="0" smtClean="0"/>
            </a:br>
            <a:r>
              <a:rPr lang="nl-BE" sz="2000" dirty="0" smtClean="0"/>
              <a:t>Bron RIZIV</a:t>
            </a:r>
            <a:endParaRPr lang="nl-BE" sz="2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5" y="1875453"/>
            <a:ext cx="8653713" cy="432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nl-BE" dirty="0" smtClean="0"/>
              <a:t>Uitgaven 2013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BE" dirty="0" smtClean="0"/>
              <a:t>Raming 2013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13 A		19.386.979,76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B		132.103.259,55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C		6.744.466,59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Totaal		</a:t>
            </a:r>
            <a:r>
              <a:rPr lang="nl-BE" b="1" dirty="0" smtClean="0"/>
              <a:t>158.683.463,47</a:t>
            </a:r>
            <a:endParaRPr lang="nl-BE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15.150.578,04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107.123.527,06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7.001.690,28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dirty="0" smtClean="0"/>
              <a:t>129.729.943,87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0396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9524"/>
            <a:ext cx="8305800" cy="114300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Raming versus reële uitgaven 2013 in euro</a:t>
            </a:r>
            <a:endParaRPr lang="nl-BE" sz="36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1" y="2251558"/>
            <a:ext cx="6638776" cy="39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nl-BE" dirty="0" smtClean="0"/>
              <a:t>Overschrijding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13 A		4.236.401,72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B		24.979.732,49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13 C		- 257.223,69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Totaal		</a:t>
            </a:r>
            <a:r>
              <a:rPr lang="nl-BE" b="1" dirty="0" smtClean="0"/>
              <a:t>28.953.519,60</a:t>
            </a:r>
            <a:endParaRPr lang="nl-BE" b="1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0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Stroom.thmx</Template>
  <TotalTime>1964</TotalTime>
  <Words>374</Words>
  <Application>Microsoft Office PowerPoint</Application>
  <PresentationFormat>Diavoorstelling (4:3)</PresentationFormat>
  <Paragraphs>209</Paragraphs>
  <Slides>41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3" baseType="lpstr">
      <vt:lpstr>Stroom</vt:lpstr>
      <vt:lpstr>Dia</vt:lpstr>
      <vt:lpstr>BUDGETOVERSCHRIJDING BINNEN ART. 13</vt:lpstr>
      <vt:lpstr>PowerPoint-presentatie</vt:lpstr>
      <vt:lpstr>Historiek I</vt:lpstr>
      <vt:lpstr>Historiek II</vt:lpstr>
      <vt:lpstr>Budget 2013 </vt:lpstr>
      <vt:lpstr>Probleem?  Bron RIZIV</vt:lpstr>
      <vt:lpstr>PowerPoint-presentatie</vt:lpstr>
      <vt:lpstr>Raming versus reële uitgaven 2013 in euro</vt:lpstr>
      <vt:lpstr>PowerPoint-presentatie</vt:lpstr>
      <vt:lpstr>Een budgetoverschrijding van 28,953 miljoen euro in de reanimatie wegwerken.</vt:lpstr>
      <vt:lpstr>Uitgaven art. 13 euro</vt:lpstr>
      <vt:lpstr>Toename 45 miljoen euro 2012-2013</vt:lpstr>
      <vt:lpstr>Erkende intensivisten totaal 835</vt:lpstr>
      <vt:lpstr>Voornaamste overschrijdingen</vt:lpstr>
      <vt:lpstr>Voornaamste overschrijdingen in euro</vt:lpstr>
      <vt:lpstr>Beademing 2° dag &amp; volg. euro</vt:lpstr>
      <vt:lpstr>Aantal beademingen 1° dag</vt:lpstr>
      <vt:lpstr>Beademing 2° dag &amp; volg. aantal</vt:lpstr>
      <vt:lpstr>Monitoring 1° dag spoed euro</vt:lpstr>
      <vt:lpstr>Monitoring niet-invasief spoedgevallen   212015 budget 2013  1.514.087 euro uitgave 2013  5.259.809 euro</vt:lpstr>
      <vt:lpstr>Monitoring 1° dag hosp. euro</vt:lpstr>
      <vt:lpstr>Toezicht 2 ° dag &amp; volg. euro</vt:lpstr>
      <vt:lpstr>Totaal toezichtdagen 2012 - 2013</vt:lpstr>
      <vt:lpstr>Aantal dagen toezicht IZ 2013</vt:lpstr>
      <vt:lpstr>591.705 toezichtdagen op IZ</vt:lpstr>
      <vt:lpstr>PowerPoint-presentatie</vt:lpstr>
      <vt:lpstr>Rapport RIZIV 17/06/2005 Dienst Geneeskundige Evaluatie en Controle (DGEC)</vt:lpstr>
      <vt:lpstr>591.705 toezichtdagen op IZ</vt:lpstr>
      <vt:lpstr>Berekening toezichtdagen RIZIV 467.798</vt:lpstr>
      <vt:lpstr>591.705 toezichtdagen op IZ</vt:lpstr>
      <vt:lpstr>PowerPoint-presentatie</vt:lpstr>
      <vt:lpstr>Bezetting in volgorde van aantal opnames</vt:lpstr>
      <vt:lpstr>PowerPoint-presentatie</vt:lpstr>
      <vt:lpstr>591.705 toezichtdagen op IZ</vt:lpstr>
      <vt:lpstr>PowerPoint-presentatie</vt:lpstr>
      <vt:lpstr>Artikel 12 par. 3, 2°, d)</vt:lpstr>
      <vt:lpstr>Nachtsupplement intensivist</vt:lpstr>
      <vt:lpstr>Nachtsupplement intensivist</vt:lpstr>
      <vt:lpstr>2015 </vt:lpstr>
      <vt:lpstr>2015 </vt:lpstr>
      <vt:lpstr>Commentaar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CARE BELGIUM PRESENT &amp; FUTURE</dc:title>
  <dc:creator>BVBA Dr. Verbeke</dc:creator>
  <cp:lastModifiedBy>Jan Verbeke</cp:lastModifiedBy>
  <cp:revision>116</cp:revision>
  <cp:lastPrinted>2015-02-09T14:45:58Z</cp:lastPrinted>
  <dcterms:created xsi:type="dcterms:W3CDTF">2013-01-30T14:11:15Z</dcterms:created>
  <dcterms:modified xsi:type="dcterms:W3CDTF">2015-03-02T14:53:01Z</dcterms:modified>
</cp:coreProperties>
</file>