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78" r:id="rId4"/>
    <p:sldId id="296" r:id="rId5"/>
    <p:sldId id="300" r:id="rId6"/>
    <p:sldId id="295" r:id="rId7"/>
    <p:sldId id="259" r:id="rId8"/>
    <p:sldId id="281" r:id="rId9"/>
    <p:sldId id="301" r:id="rId10"/>
    <p:sldId id="299" r:id="rId11"/>
    <p:sldId id="282" r:id="rId12"/>
    <p:sldId id="291" r:id="rId13"/>
    <p:sldId id="284" r:id="rId14"/>
    <p:sldId id="287" r:id="rId15"/>
    <p:sldId id="313" r:id="rId16"/>
    <p:sldId id="260" r:id="rId17"/>
    <p:sldId id="268" r:id="rId18"/>
    <p:sldId id="270" r:id="rId19"/>
    <p:sldId id="272" r:id="rId20"/>
    <p:sldId id="274" r:id="rId21"/>
    <p:sldId id="302" r:id="rId22"/>
    <p:sldId id="292" r:id="rId23"/>
    <p:sldId id="306" r:id="rId24"/>
    <p:sldId id="293" r:id="rId25"/>
    <p:sldId id="303" r:id="rId26"/>
    <p:sldId id="315" r:id="rId27"/>
    <p:sldId id="305" r:id="rId28"/>
    <p:sldId id="314" r:id="rId29"/>
    <p:sldId id="269" r:id="rId30"/>
    <p:sldId id="263" r:id="rId31"/>
    <p:sldId id="289" r:id="rId32"/>
    <p:sldId id="298" r:id="rId33"/>
    <p:sldId id="307" r:id="rId34"/>
    <p:sldId id="276" r:id="rId35"/>
    <p:sldId id="264" r:id="rId36"/>
    <p:sldId id="277" r:id="rId37"/>
    <p:sldId id="308" r:id="rId38"/>
    <p:sldId id="262" r:id="rId39"/>
    <p:sldId id="309" r:id="rId40"/>
    <p:sldId id="257" r:id="rId41"/>
    <p:sldId id="294" r:id="rId42"/>
    <p:sldId id="285" r:id="rId43"/>
    <p:sldId id="286" r:id="rId44"/>
    <p:sldId id="310" r:id="rId45"/>
    <p:sldId id="311" r:id="rId46"/>
    <p:sldId id="312" r:id="rId47"/>
    <p:sldId id="279" r:id="rId48"/>
    <p:sldId id="280" r:id="rId49"/>
    <p:sldId id="265" r:id="rId50"/>
    <p:sldId id="266" r:id="rId51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vbaverbeke:Desktop:grafiek%20med.%20permanenti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vbaverbeke:Desktop:grafiek%20med.%20permanenti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vbaverbeke:Desktop:grafiek%20med.%20permanenti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vbaverbeke:Desktop:grafiek%20med.%20permanenti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vbaverbeke:Desktop:grafiek%20med.%20permanenti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vbaverbeke:Desktop:grafiek%20med.%20permanenti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vbaverbeke:Desktop:grafiek%20med.%20permanenti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vbaverbeke:Desktop:grafiek%20med.%20permanenti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vbaverbeke:Desktop:grafiek%20med.%20permanenti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vbaverbeke:Desktop:grafiek%20med.%20permanenti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cat>
            <c:strRef>
              <c:f>Blad1!$AK$3:$AK$5</c:f>
              <c:strCache>
                <c:ptCount val="3"/>
                <c:pt idx="0">
                  <c:v>totaal</c:v>
                </c:pt>
                <c:pt idx="1">
                  <c:v>art. 12</c:v>
                </c:pt>
                <c:pt idx="2">
                  <c:v>art. 13</c:v>
                </c:pt>
              </c:strCache>
            </c:strRef>
          </c:cat>
          <c:val>
            <c:numRef>
              <c:f>Blad1!$AL$3:$AL$5</c:f>
              <c:numCache>
                <c:formatCode>Standaard</c:formatCode>
                <c:ptCount val="3"/>
                <c:pt idx="0">
                  <c:v>7303139</c:v>
                </c:pt>
                <c:pt idx="1">
                  <c:v>347635</c:v>
                </c:pt>
                <c:pt idx="2">
                  <c:v>118235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3044864"/>
        <c:axId val="153046400"/>
        <c:axId val="0"/>
      </c:bar3DChart>
      <c:catAx>
        <c:axId val="153044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nl-BE" sz="1400" b="1" i="0"/>
            </a:pPr>
            <a:endParaRPr lang="nl-BE"/>
          </a:p>
        </c:txPr>
        <c:crossAx val="153046400"/>
        <c:crosses val="autoZero"/>
        <c:auto val="1"/>
        <c:lblAlgn val="ctr"/>
        <c:lblOffset val="100"/>
        <c:noMultiLvlLbl val="0"/>
      </c:catAx>
      <c:valAx>
        <c:axId val="153046400"/>
        <c:scaling>
          <c:orientation val="minMax"/>
        </c:scaling>
        <c:delete val="0"/>
        <c:axPos val="l"/>
        <c:majorGridlines/>
        <c:numFmt formatCode="Standaard" sourceLinked="1"/>
        <c:majorTickMark val="out"/>
        <c:minorTickMark val="none"/>
        <c:tickLblPos val="nextTo"/>
        <c:txPr>
          <a:bodyPr/>
          <a:lstStyle/>
          <a:p>
            <a:pPr>
              <a:defRPr lang="nl-BE"/>
            </a:pPr>
            <a:endParaRPr lang="nl-BE"/>
          </a:p>
        </c:txPr>
        <c:crossAx val="153044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Blad1!$H$2</c:f>
              <c:strCache>
                <c:ptCount val="1"/>
                <c:pt idx="0">
                  <c:v>hospitalisatie</c:v>
                </c:pt>
              </c:strCache>
            </c:strRef>
          </c:tx>
          <c:invertIfNegative val="0"/>
          <c:cat>
            <c:numRef>
              <c:f>Blad1!$G$3:$G$7</c:f>
              <c:numCache>
                <c:formatCode>Standaard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Blad1!$H$3:$H$7</c:f>
              <c:numCache>
                <c:formatCode>#,##0</c:formatCode>
                <c:ptCount val="5"/>
                <c:pt idx="0">
                  <c:v>33770290</c:v>
                </c:pt>
                <c:pt idx="1">
                  <c:v>39343582</c:v>
                </c:pt>
                <c:pt idx="2">
                  <c:v>39961493</c:v>
                </c:pt>
                <c:pt idx="3">
                  <c:v>40975899</c:v>
                </c:pt>
                <c:pt idx="4">
                  <c:v>36012580</c:v>
                </c:pt>
              </c:numCache>
            </c:numRef>
          </c:val>
        </c:ser>
        <c:ser>
          <c:idx val="1"/>
          <c:order val="1"/>
          <c:tx>
            <c:strRef>
              <c:f>Blad1!$I$2</c:f>
              <c:strCache>
                <c:ptCount val="1"/>
                <c:pt idx="0">
                  <c:v>dagkliniek</c:v>
                </c:pt>
              </c:strCache>
            </c:strRef>
          </c:tx>
          <c:invertIfNegative val="0"/>
          <c:cat>
            <c:numRef>
              <c:f>Blad1!$G$3:$G$7</c:f>
              <c:numCache>
                <c:formatCode>Standaard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Blad1!$I$3:$I$7</c:f>
              <c:numCache>
                <c:formatCode>#,##0</c:formatCode>
                <c:ptCount val="5"/>
                <c:pt idx="0">
                  <c:v>4517306</c:v>
                </c:pt>
                <c:pt idx="1">
                  <c:v>5474113</c:v>
                </c:pt>
                <c:pt idx="2">
                  <c:v>5713441</c:v>
                </c:pt>
                <c:pt idx="3">
                  <c:v>6075016</c:v>
                </c:pt>
                <c:pt idx="4">
                  <c:v>5632335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7184384"/>
        <c:axId val="157185920"/>
        <c:axId val="0"/>
      </c:bar3DChart>
      <c:catAx>
        <c:axId val="157184384"/>
        <c:scaling>
          <c:orientation val="minMax"/>
        </c:scaling>
        <c:delete val="0"/>
        <c:axPos val="b"/>
        <c:numFmt formatCode="Standaard" sourceLinked="1"/>
        <c:majorTickMark val="out"/>
        <c:minorTickMark val="none"/>
        <c:tickLblPos val="nextTo"/>
        <c:txPr>
          <a:bodyPr/>
          <a:lstStyle/>
          <a:p>
            <a:pPr>
              <a:defRPr lang="nl-BE"/>
            </a:pPr>
            <a:endParaRPr lang="nl-BE"/>
          </a:p>
        </c:txPr>
        <c:crossAx val="157185920"/>
        <c:crosses val="autoZero"/>
        <c:auto val="1"/>
        <c:lblAlgn val="ctr"/>
        <c:lblOffset val="100"/>
        <c:noMultiLvlLbl val="0"/>
      </c:catAx>
      <c:valAx>
        <c:axId val="15718592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nl-BE"/>
            </a:pPr>
            <a:endParaRPr lang="nl-BE"/>
          </a:p>
        </c:txPr>
        <c:crossAx val="157184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14732186254501"/>
          <c:y val="0.43370208981242903"/>
          <c:w val="0.17959341887819599"/>
          <c:h val="0.17599523583548399"/>
        </c:manualLayout>
      </c:layout>
      <c:overlay val="0"/>
      <c:txPr>
        <a:bodyPr/>
        <a:lstStyle/>
        <a:p>
          <a:pPr>
            <a:defRPr lang="nl-BE" sz="1400" b="1" i="0"/>
          </a:pPr>
          <a:endParaRPr lang="nl-B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Blad1!$AW$3:$AW$9</c:f>
              <c:strCach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5">
                  <c:v>1° sem. 2012</c:v>
                </c:pt>
                <c:pt idx="6">
                  <c:v>1° sem. 2013</c:v>
                </c:pt>
              </c:strCache>
            </c:strRef>
          </c:cat>
          <c:val>
            <c:numRef>
              <c:f>Blad1!$AX$3:$AX$9</c:f>
              <c:numCache>
                <c:formatCode>###,000</c:formatCode>
                <c:ptCount val="7"/>
                <c:pt idx="0">
                  <c:v>101533676.59</c:v>
                </c:pt>
                <c:pt idx="1">
                  <c:v>105236480.5</c:v>
                </c:pt>
                <c:pt idx="2">
                  <c:v>109379683.56999999</c:v>
                </c:pt>
                <c:pt idx="3">
                  <c:v>115848014.56999999</c:v>
                </c:pt>
                <c:pt idx="5">
                  <c:v>61153683.07</c:v>
                </c:pt>
                <c:pt idx="6">
                  <c:v>77362223.040000007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066880"/>
        <c:axId val="153089152"/>
      </c:barChart>
      <c:catAx>
        <c:axId val="153066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nl-BE"/>
            </a:pPr>
            <a:endParaRPr lang="nl-BE"/>
          </a:p>
        </c:txPr>
        <c:crossAx val="153089152"/>
        <c:crosses val="autoZero"/>
        <c:auto val="1"/>
        <c:lblAlgn val="ctr"/>
        <c:lblOffset val="100"/>
        <c:noMultiLvlLbl val="0"/>
      </c:catAx>
      <c:valAx>
        <c:axId val="153089152"/>
        <c:scaling>
          <c:orientation val="minMax"/>
        </c:scaling>
        <c:delete val="0"/>
        <c:axPos val="l"/>
        <c:majorGridlines/>
        <c:numFmt formatCode="###,000" sourceLinked="1"/>
        <c:majorTickMark val="out"/>
        <c:minorTickMark val="none"/>
        <c:tickLblPos val="nextTo"/>
        <c:txPr>
          <a:bodyPr/>
          <a:lstStyle/>
          <a:p>
            <a:pPr>
              <a:defRPr lang="nl-BE"/>
            </a:pPr>
            <a:endParaRPr lang="nl-BE"/>
          </a:p>
        </c:txPr>
        <c:crossAx val="153066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Blad1!$BF$2</c:f>
              <c:strCache>
                <c:ptCount val="1"/>
                <c:pt idx="0">
                  <c:v>jaar</c:v>
                </c:pt>
              </c:strCache>
            </c:strRef>
          </c:tx>
          <c:invertIfNegative val="0"/>
          <c:cat>
            <c:multiLvlStrRef>
              <c:f>Blad1!$BC$3:$BE$8</c:f>
              <c:multiLvlStrCache>
                <c:ptCount val="6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</c:lvl>
                <c:lvl>
                  <c:pt idx="0">
                    <c:v>51,3</c:v>
                  </c:pt>
                  <c:pt idx="1">
                    <c:v>50,3</c:v>
                  </c:pt>
                  <c:pt idx="2">
                    <c:v>49,9</c:v>
                  </c:pt>
                  <c:pt idx="3">
                    <c:v>52,6</c:v>
                  </c:pt>
                  <c:pt idx="4">
                    <c:v>51,7</c:v>
                  </c:pt>
                </c:lvl>
                <c:lvl>
                  <c:pt idx="4">
                    <c:v>raming</c:v>
                  </c:pt>
                  <c:pt idx="5">
                    <c:v>raming</c:v>
                  </c:pt>
                </c:lvl>
              </c:multiLvlStrCache>
            </c:multiLvlStrRef>
          </c:cat>
          <c:val>
            <c:numRef>
              <c:f>Blad1!$BF$3:$BF$8</c:f>
              <c:numCache>
                <c:formatCode>#,##0</c:formatCode>
                <c:ptCount val="6"/>
                <c:pt idx="0">
                  <c:v>96252</c:v>
                </c:pt>
                <c:pt idx="1">
                  <c:v>99936</c:v>
                </c:pt>
                <c:pt idx="2">
                  <c:v>103913</c:v>
                </c:pt>
                <c:pt idx="3">
                  <c:v>110035</c:v>
                </c:pt>
                <c:pt idx="4">
                  <c:v>148131</c:v>
                </c:pt>
                <c:pt idx="5">
                  <c:v>154868</c:v>
                </c:pt>
              </c:numCache>
            </c:numRef>
          </c:val>
        </c:ser>
        <c:ser>
          <c:idx val="1"/>
          <c:order val="1"/>
          <c:tx>
            <c:strRef>
              <c:f>Blad1!$BG$2</c:f>
              <c:strCache>
                <c:ptCount val="1"/>
                <c:pt idx="0">
                  <c:v>1° semester</c:v>
                </c:pt>
              </c:strCache>
            </c:strRef>
          </c:tx>
          <c:invertIfNegative val="0"/>
          <c:cat>
            <c:multiLvlStrRef>
              <c:f>Blad1!$BC$3:$BE$8</c:f>
              <c:multiLvlStrCache>
                <c:ptCount val="6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</c:lvl>
                <c:lvl>
                  <c:pt idx="0">
                    <c:v>51,3</c:v>
                  </c:pt>
                  <c:pt idx="1">
                    <c:v>50,3</c:v>
                  </c:pt>
                  <c:pt idx="2">
                    <c:v>49,9</c:v>
                  </c:pt>
                  <c:pt idx="3">
                    <c:v>52,6</c:v>
                  </c:pt>
                  <c:pt idx="4">
                    <c:v>51,7</c:v>
                  </c:pt>
                </c:lvl>
                <c:lvl>
                  <c:pt idx="4">
                    <c:v>raming</c:v>
                  </c:pt>
                  <c:pt idx="5">
                    <c:v>raming</c:v>
                  </c:pt>
                </c:lvl>
              </c:multiLvlStrCache>
            </c:multiLvlStrRef>
          </c:cat>
          <c:val>
            <c:numRef>
              <c:f>Blad1!$BG$3:$BG$8</c:f>
              <c:numCache>
                <c:formatCode>#,##0</c:formatCode>
                <c:ptCount val="6"/>
                <c:pt idx="0">
                  <c:v>49378</c:v>
                </c:pt>
                <c:pt idx="1">
                  <c:v>50232</c:v>
                </c:pt>
                <c:pt idx="2">
                  <c:v>51821</c:v>
                </c:pt>
                <c:pt idx="3">
                  <c:v>57881</c:v>
                </c:pt>
                <c:pt idx="4">
                  <c:v>76615</c:v>
                </c:pt>
              </c:numCache>
            </c:numRef>
          </c:val>
        </c:ser>
        <c:ser>
          <c:idx val="2"/>
          <c:order val="2"/>
          <c:tx>
            <c:strRef>
              <c:f>Blad1!$BD$2</c:f>
              <c:strCache>
                <c:ptCount val="1"/>
                <c:pt idx="0">
                  <c:v>aandeel %</c:v>
                </c:pt>
              </c:strCache>
            </c:strRef>
          </c:tx>
          <c:invertIfNegative val="0"/>
          <c:cat>
            <c:multiLvlStrRef>
              <c:f>Blad1!$BC$3:$BE$8</c:f>
              <c:multiLvlStrCache>
                <c:ptCount val="6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</c:lvl>
                <c:lvl>
                  <c:pt idx="0">
                    <c:v>51,3</c:v>
                  </c:pt>
                  <c:pt idx="1">
                    <c:v>50,3</c:v>
                  </c:pt>
                  <c:pt idx="2">
                    <c:v>49,9</c:v>
                  </c:pt>
                  <c:pt idx="3">
                    <c:v>52,6</c:v>
                  </c:pt>
                  <c:pt idx="4">
                    <c:v>51,7</c:v>
                  </c:pt>
                </c:lvl>
                <c:lvl>
                  <c:pt idx="4">
                    <c:v>raming</c:v>
                  </c:pt>
                  <c:pt idx="5">
                    <c:v>raming</c:v>
                  </c:pt>
                </c:lvl>
              </c:multiLvlStrCache>
            </c:multiLvlStrRef>
          </c:cat>
          <c:val>
            <c:numRef>
              <c:f>Blad1!$BD$3:$BD$8</c:f>
              <c:numCache>
                <c:formatCode>Standaard</c:formatCode>
                <c:ptCount val="6"/>
                <c:pt idx="0">
                  <c:v>51.3</c:v>
                </c:pt>
                <c:pt idx="1">
                  <c:v>50.3</c:v>
                </c:pt>
                <c:pt idx="2">
                  <c:v>49.9</c:v>
                </c:pt>
                <c:pt idx="3">
                  <c:v>52.6</c:v>
                </c:pt>
                <c:pt idx="4">
                  <c:v>51.7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639552"/>
        <c:axId val="153653632"/>
      </c:barChart>
      <c:catAx>
        <c:axId val="153639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nl-BE"/>
            </a:pPr>
            <a:endParaRPr lang="nl-BE"/>
          </a:p>
        </c:txPr>
        <c:crossAx val="153653632"/>
        <c:crosses val="autoZero"/>
        <c:auto val="1"/>
        <c:lblAlgn val="ctr"/>
        <c:lblOffset val="100"/>
        <c:noMultiLvlLbl val="0"/>
      </c:catAx>
      <c:valAx>
        <c:axId val="15365363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nl-BE"/>
            </a:pPr>
            <a:endParaRPr lang="nl-BE"/>
          </a:p>
        </c:txPr>
        <c:crossAx val="153639552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  <c:txPr>
        <a:bodyPr/>
        <a:lstStyle/>
        <a:p>
          <a:pPr>
            <a:defRPr lang="nl-BE" sz="1400" b="1" i="0"/>
          </a:pPr>
          <a:endParaRPr lang="nl-B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doughnutChart>
        <c:varyColors val="1"/>
        <c:ser>
          <c:idx val="0"/>
          <c:order val="0"/>
          <c:cat>
            <c:strRef>
              <c:f>Blad1!$BI$3:$BI$5</c:f>
              <c:strCache>
                <c:ptCount val="3"/>
                <c:pt idx="0">
                  <c:v>art. 13 A</c:v>
                </c:pt>
                <c:pt idx="1">
                  <c:v>art. 13 B</c:v>
                </c:pt>
                <c:pt idx="2">
                  <c:v>art. 13 C</c:v>
                </c:pt>
              </c:strCache>
            </c:strRef>
          </c:cat>
          <c:val>
            <c:numRef>
              <c:f>Blad1!$BJ$3:$BJ$5</c:f>
              <c:numCache>
                <c:formatCode>#,##0</c:formatCode>
                <c:ptCount val="3"/>
                <c:pt idx="0">
                  <c:v>14422000</c:v>
                </c:pt>
                <c:pt idx="1">
                  <c:v>101971000</c:v>
                </c:pt>
                <c:pt idx="2">
                  <c:v>6665000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8987010304267502"/>
          <c:y val="0.27974863291123703"/>
          <c:w val="0.20087063769806501"/>
          <c:h val="0.43471611507352798"/>
        </c:manualLayout>
      </c:layout>
      <c:overlay val="0"/>
      <c:txPr>
        <a:bodyPr/>
        <a:lstStyle/>
        <a:p>
          <a:pPr>
            <a:defRPr lang="nl-BE" sz="2000" b="1" i="0"/>
          </a:pPr>
          <a:endParaRPr lang="nl-BE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Blad1!$N$2</c:f>
              <c:strCache>
                <c:ptCount val="1"/>
                <c:pt idx="0">
                  <c:v>hospitalisatie</c:v>
                </c:pt>
              </c:strCache>
            </c:strRef>
          </c:tx>
          <c:invertIfNegative val="0"/>
          <c:cat>
            <c:numRef>
              <c:f>Blad1!$M$3:$M$10</c:f>
              <c:numCache>
                <c:formatCode>Standaard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Blad1!$N$3:$N$10</c:f>
              <c:numCache>
                <c:formatCode>#,##0</c:formatCode>
                <c:ptCount val="8"/>
                <c:pt idx="0">
                  <c:v>212361</c:v>
                </c:pt>
                <c:pt idx="1">
                  <c:v>221891</c:v>
                </c:pt>
                <c:pt idx="2">
                  <c:v>223199</c:v>
                </c:pt>
                <c:pt idx="3">
                  <c:v>224833</c:v>
                </c:pt>
                <c:pt idx="4">
                  <c:v>229673</c:v>
                </c:pt>
                <c:pt idx="5">
                  <c:v>237862</c:v>
                </c:pt>
                <c:pt idx="6">
                  <c:v>256285</c:v>
                </c:pt>
                <c:pt idx="7">
                  <c:v>217455</c:v>
                </c:pt>
              </c:numCache>
            </c:numRef>
          </c:val>
        </c:ser>
        <c:ser>
          <c:idx val="1"/>
          <c:order val="1"/>
          <c:tx>
            <c:strRef>
              <c:f>Blad1!$O$2</c:f>
              <c:strCache>
                <c:ptCount val="1"/>
                <c:pt idx="0">
                  <c:v>ambulant</c:v>
                </c:pt>
              </c:strCache>
            </c:strRef>
          </c:tx>
          <c:invertIfNegative val="0"/>
          <c:cat>
            <c:numRef>
              <c:f>Blad1!$M$3:$M$10</c:f>
              <c:numCache>
                <c:formatCode>Standaard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Blad1!$O$3:$O$10</c:f>
              <c:numCache>
                <c:formatCode>#,##0</c:formatCode>
                <c:ptCount val="8"/>
                <c:pt idx="0">
                  <c:v>63547</c:v>
                </c:pt>
                <c:pt idx="1">
                  <c:v>70767</c:v>
                </c:pt>
                <c:pt idx="2">
                  <c:v>76764</c:v>
                </c:pt>
                <c:pt idx="3">
                  <c:v>92984</c:v>
                </c:pt>
                <c:pt idx="4">
                  <c:v>105784</c:v>
                </c:pt>
                <c:pt idx="5">
                  <c:v>125944</c:v>
                </c:pt>
                <c:pt idx="6">
                  <c:v>159951</c:v>
                </c:pt>
                <c:pt idx="7">
                  <c:v>155966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973888"/>
        <c:axId val="153975424"/>
        <c:axId val="0"/>
      </c:bar3DChart>
      <c:catAx>
        <c:axId val="153973888"/>
        <c:scaling>
          <c:orientation val="minMax"/>
        </c:scaling>
        <c:delete val="0"/>
        <c:axPos val="b"/>
        <c:numFmt formatCode="Standaard" sourceLinked="1"/>
        <c:majorTickMark val="out"/>
        <c:minorTickMark val="none"/>
        <c:tickLblPos val="nextTo"/>
        <c:txPr>
          <a:bodyPr/>
          <a:lstStyle/>
          <a:p>
            <a:pPr>
              <a:defRPr lang="nl-BE"/>
            </a:pPr>
            <a:endParaRPr lang="nl-BE"/>
          </a:p>
        </c:txPr>
        <c:crossAx val="153975424"/>
        <c:crosses val="autoZero"/>
        <c:auto val="1"/>
        <c:lblAlgn val="ctr"/>
        <c:lblOffset val="100"/>
        <c:noMultiLvlLbl val="0"/>
      </c:catAx>
      <c:valAx>
        <c:axId val="1539754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nl-BE"/>
            </a:pPr>
            <a:endParaRPr lang="nl-BE"/>
          </a:p>
        </c:txPr>
        <c:crossAx val="153973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766829493535497"/>
          <c:y val="0.44768042006298298"/>
          <c:w val="0.19078849518810101"/>
          <c:h val="0.30138398159035001"/>
        </c:manualLayout>
      </c:layout>
      <c:overlay val="0"/>
      <c:txPr>
        <a:bodyPr/>
        <a:lstStyle/>
        <a:p>
          <a:pPr>
            <a:defRPr lang="nl-BE" sz="1400" b="1" i="0"/>
          </a:pPr>
          <a:endParaRPr lang="nl-B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Blad1!$T$2</c:f>
              <c:strCache>
                <c:ptCount val="1"/>
                <c:pt idx="0">
                  <c:v>hospitalisatie</c:v>
                </c:pt>
              </c:strCache>
            </c:strRef>
          </c:tx>
          <c:invertIfNegative val="0"/>
          <c:cat>
            <c:numRef>
              <c:f>Blad1!$S$3:$S$10</c:f>
              <c:numCache>
                <c:formatCode>Standaard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Blad1!$T$3:$T$10</c:f>
              <c:numCache>
                <c:formatCode>#,##0</c:formatCode>
                <c:ptCount val="8"/>
                <c:pt idx="0">
                  <c:v>10813424</c:v>
                </c:pt>
                <c:pt idx="1">
                  <c:v>11041350</c:v>
                </c:pt>
                <c:pt idx="2">
                  <c:v>11774535</c:v>
                </c:pt>
                <c:pt idx="3">
                  <c:v>12061439</c:v>
                </c:pt>
                <c:pt idx="4">
                  <c:v>12794187</c:v>
                </c:pt>
                <c:pt idx="5">
                  <c:v>13479892</c:v>
                </c:pt>
                <c:pt idx="6">
                  <c:v>14662448</c:v>
                </c:pt>
                <c:pt idx="7">
                  <c:v>12620435</c:v>
                </c:pt>
              </c:numCache>
            </c:numRef>
          </c:val>
        </c:ser>
        <c:ser>
          <c:idx val="1"/>
          <c:order val="1"/>
          <c:tx>
            <c:strRef>
              <c:f>Blad1!$U$2</c:f>
              <c:strCache>
                <c:ptCount val="1"/>
                <c:pt idx="0">
                  <c:v>ambulant</c:v>
                </c:pt>
              </c:strCache>
            </c:strRef>
          </c:tx>
          <c:invertIfNegative val="0"/>
          <c:cat>
            <c:numRef>
              <c:f>Blad1!$S$3:$S$10</c:f>
              <c:numCache>
                <c:formatCode>Standaard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Blad1!$U$3:$U$10</c:f>
              <c:numCache>
                <c:formatCode>#,##0</c:formatCode>
                <c:ptCount val="8"/>
                <c:pt idx="0">
                  <c:v>3231286</c:v>
                </c:pt>
                <c:pt idx="1">
                  <c:v>3668015</c:v>
                </c:pt>
                <c:pt idx="2">
                  <c:v>4023867</c:v>
                </c:pt>
                <c:pt idx="3">
                  <c:v>4987125</c:v>
                </c:pt>
                <c:pt idx="4">
                  <c:v>5888714</c:v>
                </c:pt>
                <c:pt idx="5">
                  <c:v>7134385</c:v>
                </c:pt>
                <c:pt idx="6">
                  <c:v>8635417</c:v>
                </c:pt>
                <c:pt idx="7">
                  <c:v>9049528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371008"/>
        <c:axId val="153372544"/>
        <c:axId val="0"/>
      </c:bar3DChart>
      <c:catAx>
        <c:axId val="153371008"/>
        <c:scaling>
          <c:orientation val="minMax"/>
        </c:scaling>
        <c:delete val="0"/>
        <c:axPos val="b"/>
        <c:numFmt formatCode="Standaard" sourceLinked="1"/>
        <c:majorTickMark val="out"/>
        <c:minorTickMark val="none"/>
        <c:tickLblPos val="nextTo"/>
        <c:txPr>
          <a:bodyPr/>
          <a:lstStyle/>
          <a:p>
            <a:pPr>
              <a:defRPr lang="nl-BE"/>
            </a:pPr>
            <a:endParaRPr lang="nl-BE"/>
          </a:p>
        </c:txPr>
        <c:crossAx val="153372544"/>
        <c:crosses val="autoZero"/>
        <c:auto val="1"/>
        <c:lblAlgn val="ctr"/>
        <c:lblOffset val="100"/>
        <c:noMultiLvlLbl val="0"/>
      </c:catAx>
      <c:valAx>
        <c:axId val="15337254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nl-BE"/>
            </a:pPr>
            <a:endParaRPr lang="nl-BE"/>
          </a:p>
        </c:txPr>
        <c:crossAx val="153371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55718382424403"/>
          <c:y val="0.49975999199897397"/>
          <c:w val="0.176899606299213"/>
          <c:h val="0.24351779055035999"/>
        </c:manualLayout>
      </c:layout>
      <c:overlay val="0"/>
      <c:txPr>
        <a:bodyPr/>
        <a:lstStyle/>
        <a:p>
          <a:pPr>
            <a:defRPr lang="nl-BE" sz="1400" b="1" i="0"/>
          </a:pPr>
          <a:endParaRPr lang="nl-B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 lang="nl-BE"/>
          </a:pPr>
          <a:endParaRPr lang="nl-BE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Blad1!$Z$2</c:f>
              <c:strCache>
                <c:ptCount val="1"/>
                <c:pt idx="0">
                  <c:v>hospitalisatie</c:v>
                </c:pt>
              </c:strCache>
            </c:strRef>
          </c:tx>
          <c:invertIfNegative val="0"/>
          <c:cat>
            <c:numRef>
              <c:f>Blad1!$Y$3:$Y$5</c:f>
              <c:numCache>
                <c:formatCode>Standaard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Blad1!$Z$3:$Z$5</c:f>
              <c:numCache>
                <c:formatCode>#,##0</c:formatCode>
                <c:ptCount val="3"/>
                <c:pt idx="0">
                  <c:v>223748</c:v>
                </c:pt>
                <c:pt idx="1">
                  <c:v>225755</c:v>
                </c:pt>
                <c:pt idx="2">
                  <c:v>195985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385600"/>
        <c:axId val="153391488"/>
        <c:axId val="0"/>
      </c:bar3DChart>
      <c:catAx>
        <c:axId val="153385600"/>
        <c:scaling>
          <c:orientation val="minMax"/>
        </c:scaling>
        <c:delete val="0"/>
        <c:axPos val="b"/>
        <c:numFmt formatCode="Standaard" sourceLinked="1"/>
        <c:majorTickMark val="out"/>
        <c:minorTickMark val="none"/>
        <c:tickLblPos val="nextTo"/>
        <c:txPr>
          <a:bodyPr/>
          <a:lstStyle/>
          <a:p>
            <a:pPr>
              <a:defRPr lang="nl-BE"/>
            </a:pPr>
            <a:endParaRPr lang="nl-BE"/>
          </a:p>
        </c:txPr>
        <c:crossAx val="153391488"/>
        <c:crosses val="autoZero"/>
        <c:auto val="1"/>
        <c:lblAlgn val="ctr"/>
        <c:lblOffset val="100"/>
        <c:noMultiLvlLbl val="0"/>
      </c:catAx>
      <c:valAx>
        <c:axId val="15339148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nl-BE"/>
            </a:pPr>
            <a:endParaRPr lang="nl-BE"/>
          </a:p>
        </c:txPr>
        <c:crossAx val="153385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 lang="nl-BE"/>
          </a:pPr>
          <a:endParaRPr lang="nl-BE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Blad1!$AF$3</c:f>
              <c:strCache>
                <c:ptCount val="1"/>
                <c:pt idx="0">
                  <c:v>hospitalisatie</c:v>
                </c:pt>
              </c:strCache>
            </c:strRef>
          </c:tx>
          <c:invertIfNegative val="0"/>
          <c:cat>
            <c:numRef>
              <c:f>Blad1!$AE$4:$AE$6</c:f>
              <c:numCache>
                <c:formatCode>Standaard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Blad1!$AF$4:$AF$6</c:f>
              <c:numCache>
                <c:formatCode>#,##0</c:formatCode>
                <c:ptCount val="3"/>
                <c:pt idx="0">
                  <c:v>9513821</c:v>
                </c:pt>
                <c:pt idx="1">
                  <c:v>9690269</c:v>
                </c:pt>
                <c:pt idx="2">
                  <c:v>8536366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416832"/>
        <c:axId val="153418368"/>
        <c:axId val="0"/>
      </c:bar3DChart>
      <c:catAx>
        <c:axId val="153416832"/>
        <c:scaling>
          <c:orientation val="minMax"/>
        </c:scaling>
        <c:delete val="0"/>
        <c:axPos val="b"/>
        <c:numFmt formatCode="Standaard" sourceLinked="1"/>
        <c:majorTickMark val="out"/>
        <c:minorTickMark val="none"/>
        <c:tickLblPos val="nextTo"/>
        <c:txPr>
          <a:bodyPr/>
          <a:lstStyle/>
          <a:p>
            <a:pPr>
              <a:defRPr lang="nl-BE"/>
            </a:pPr>
            <a:endParaRPr lang="nl-BE"/>
          </a:p>
        </c:txPr>
        <c:crossAx val="153418368"/>
        <c:crosses val="autoZero"/>
        <c:auto val="1"/>
        <c:lblAlgn val="ctr"/>
        <c:lblOffset val="100"/>
        <c:noMultiLvlLbl val="0"/>
      </c:catAx>
      <c:valAx>
        <c:axId val="1534183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nl-BE"/>
            </a:pPr>
            <a:endParaRPr lang="nl-BE"/>
          </a:p>
        </c:txPr>
        <c:crossAx val="153416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Blad1!$B$1:$B$2</c:f>
              <c:strCache>
                <c:ptCount val="1"/>
                <c:pt idx="0">
                  <c:v>hospitalisatie</c:v>
                </c:pt>
              </c:strCache>
            </c:strRef>
          </c:tx>
          <c:invertIfNegative val="0"/>
          <c:cat>
            <c:numRef>
              <c:f>Blad1!$A$3:$A$7</c:f>
              <c:numCache>
                <c:formatCode>Standaard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Blad1!$B$3:$B$7</c:f>
              <c:numCache>
                <c:formatCode>#,##0</c:formatCode>
                <c:ptCount val="5"/>
                <c:pt idx="0">
                  <c:v>1494215</c:v>
                </c:pt>
                <c:pt idx="1">
                  <c:v>1678563</c:v>
                </c:pt>
                <c:pt idx="2">
                  <c:v>1677711</c:v>
                </c:pt>
                <c:pt idx="3">
                  <c:v>1696087</c:v>
                </c:pt>
                <c:pt idx="4">
                  <c:v>1462013</c:v>
                </c:pt>
              </c:numCache>
            </c:numRef>
          </c:val>
        </c:ser>
        <c:ser>
          <c:idx val="1"/>
          <c:order val="1"/>
          <c:tx>
            <c:strRef>
              <c:f>Blad1!$C$1:$C$2</c:f>
              <c:strCache>
                <c:ptCount val="1"/>
                <c:pt idx="0">
                  <c:v>dagkliniek</c:v>
                </c:pt>
              </c:strCache>
            </c:strRef>
          </c:tx>
          <c:invertIfNegative val="0"/>
          <c:cat>
            <c:numRef>
              <c:f>Blad1!$A$3:$A$7</c:f>
              <c:numCache>
                <c:formatCode>Standaard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Blad1!$C$3:$C$7</c:f>
              <c:numCache>
                <c:formatCode>#,##0</c:formatCode>
                <c:ptCount val="5"/>
                <c:pt idx="0">
                  <c:v>960186</c:v>
                </c:pt>
                <c:pt idx="1">
                  <c:v>1119761</c:v>
                </c:pt>
                <c:pt idx="2">
                  <c:v>1151962</c:v>
                </c:pt>
                <c:pt idx="3">
                  <c:v>1207828</c:v>
                </c:pt>
                <c:pt idx="4">
                  <c:v>1097197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598656"/>
        <c:axId val="156600192"/>
        <c:axId val="0"/>
      </c:bar3DChart>
      <c:catAx>
        <c:axId val="156598656"/>
        <c:scaling>
          <c:orientation val="minMax"/>
        </c:scaling>
        <c:delete val="0"/>
        <c:axPos val="b"/>
        <c:numFmt formatCode="Standaard" sourceLinked="1"/>
        <c:majorTickMark val="out"/>
        <c:minorTickMark val="none"/>
        <c:tickLblPos val="nextTo"/>
        <c:txPr>
          <a:bodyPr/>
          <a:lstStyle/>
          <a:p>
            <a:pPr>
              <a:defRPr lang="nl-BE"/>
            </a:pPr>
            <a:endParaRPr lang="nl-BE"/>
          </a:p>
        </c:txPr>
        <c:crossAx val="156600192"/>
        <c:crosses val="autoZero"/>
        <c:auto val="1"/>
        <c:lblAlgn val="ctr"/>
        <c:lblOffset val="100"/>
        <c:noMultiLvlLbl val="0"/>
      </c:catAx>
      <c:valAx>
        <c:axId val="15660019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nl-BE"/>
            </a:pPr>
            <a:endParaRPr lang="nl-BE"/>
          </a:p>
        </c:txPr>
        <c:crossAx val="15659865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 i="0"/>
            </a:pPr>
            <a:endParaRPr lang="nl-BE"/>
          </a:p>
        </c:txPr>
      </c:legendEntry>
      <c:legendEntry>
        <c:idx val="1"/>
        <c:txPr>
          <a:bodyPr/>
          <a:lstStyle/>
          <a:p>
            <a:pPr>
              <a:defRPr sz="1400" b="1" i="0"/>
            </a:pPr>
            <a:endParaRPr lang="nl-BE"/>
          </a:p>
        </c:txPr>
      </c:legendEntry>
      <c:layout>
        <c:manualLayout>
          <c:xMode val="edge"/>
          <c:yMode val="edge"/>
          <c:x val="0.80921150481189896"/>
          <c:y val="0.44768042006298298"/>
          <c:w val="0.18152923592884199"/>
          <c:h val="0.21458469503036501"/>
        </c:manualLayout>
      </c:layout>
      <c:overlay val="0"/>
      <c:txPr>
        <a:bodyPr/>
        <a:lstStyle/>
        <a:p>
          <a:pPr>
            <a:defRPr lang="nl-BE"/>
          </a:pPr>
          <a:endParaRPr lang="nl-BE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17" name="Sub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BE" smtClean="0"/>
              <a:t>Klik om de titelstijl van het model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B977-9136-7E45-A0DD-51E8444FDBF5}" type="datetimeFigureOut">
              <a:rPr lang="nl-NL" smtClean="0"/>
              <a:pPr/>
              <a:t>26-2-2014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EB88-244E-CE4B-A5D6-BF5F162F520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B977-9136-7E45-A0DD-51E8444FDBF5}" type="datetimeFigureOut">
              <a:rPr lang="nl-NL" smtClean="0"/>
              <a:pPr/>
              <a:t>26-2-2014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EB88-244E-CE4B-A5D6-BF5F162F520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B977-9136-7E45-A0DD-51E8444FDBF5}" type="datetimeFigureOut">
              <a:rPr lang="nl-NL" smtClean="0"/>
              <a:pPr/>
              <a:t>26-2-2014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EB88-244E-CE4B-A5D6-BF5F162F520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B977-9136-7E45-A0DD-51E8444FDBF5}" type="datetimeFigureOut">
              <a:rPr lang="nl-NL" smtClean="0"/>
              <a:pPr/>
              <a:t>26-2-2014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EB88-244E-CE4B-A5D6-BF5F162F520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B977-9136-7E45-A0DD-51E8444FDBF5}" type="datetimeFigureOut">
              <a:rPr lang="nl-NL" smtClean="0"/>
              <a:pPr/>
              <a:t>26-2-2014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EB88-244E-CE4B-A5D6-BF5F162F520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B977-9136-7E45-A0DD-51E8444FDBF5}" type="datetimeFigureOut">
              <a:rPr lang="nl-NL" smtClean="0"/>
              <a:pPr/>
              <a:t>26-2-2014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EB88-244E-CE4B-A5D6-BF5F162F520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B977-9136-7E45-A0DD-51E8444FDBF5}" type="datetimeFigureOut">
              <a:rPr lang="nl-NL" smtClean="0"/>
              <a:pPr/>
              <a:t>26-2-2014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EB88-244E-CE4B-A5D6-BF5F162F520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B977-9136-7E45-A0DD-51E8444FDBF5}" type="datetimeFigureOut">
              <a:rPr lang="nl-NL" smtClean="0"/>
              <a:pPr/>
              <a:t>26-2-2014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EB88-244E-CE4B-A5D6-BF5F162F520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B977-9136-7E45-A0DD-51E8444FDBF5}" type="datetimeFigureOut">
              <a:rPr lang="nl-NL" smtClean="0"/>
              <a:pPr/>
              <a:t>26-2-2014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EB88-244E-CE4B-A5D6-BF5F162F520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B977-9136-7E45-A0DD-51E8444FDBF5}" type="datetimeFigureOut">
              <a:rPr lang="nl-NL" smtClean="0"/>
              <a:pPr/>
              <a:t>26-2-2014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EB88-244E-CE4B-A5D6-BF5F162F520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met één afgeknipte en afgeronde hoek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ige driehoe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B977-9136-7E45-A0DD-51E8444FDBF5}" type="datetimeFigureOut">
              <a:rPr lang="nl-NL" smtClean="0"/>
              <a:pPr/>
              <a:t>26-2-2014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6DEB88-244E-CE4B-A5D6-BF5F162F520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BE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Vrije v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rije v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  <a:p>
            <a:pPr lvl="1" eaLnBrk="1" latinLnBrk="0" hangingPunct="1"/>
            <a:r>
              <a:rPr kumimoji="0" lang="nl-BE" smtClean="0"/>
              <a:t>Tweede niveau</a:t>
            </a:r>
          </a:p>
          <a:p>
            <a:pPr lvl="2" eaLnBrk="1" latinLnBrk="0" hangingPunct="1"/>
            <a:r>
              <a:rPr kumimoji="0" lang="nl-BE" smtClean="0"/>
              <a:t>Derde niveau</a:t>
            </a:r>
          </a:p>
          <a:p>
            <a:pPr lvl="3" eaLnBrk="1" latinLnBrk="0" hangingPunct="1"/>
            <a:r>
              <a:rPr kumimoji="0" lang="nl-BE" smtClean="0"/>
              <a:t>Vierde niveau</a:t>
            </a:r>
          </a:p>
          <a:p>
            <a:pPr lvl="4" eaLnBrk="1" latinLnBrk="0" hangingPunct="1"/>
            <a:r>
              <a:rPr kumimoji="0" lang="nl-BE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E7B977-9136-7E45-A0DD-51E8444FDBF5}" type="datetimeFigureOut">
              <a:rPr lang="nl-NL" smtClean="0"/>
              <a:pPr/>
              <a:t>26-2-2014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6DEB88-244E-CE4B-A5D6-BF5F162F5201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2" name="Groep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PowerPoint-dia1.sld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PowerPoint-dia2.sld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PowerPoint-dia3.sldx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PowerPoint-dia4.sldx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PowerPoint-dia5.sldx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PowerPoint-dia6.sldx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PowerPoint-dia7.sldx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PowerPoint-dia8.sldx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PowerPoint-dia9.sldx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Aanpassen reanimatienomenclatuur?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nl-NL" b="1" dirty="0" smtClean="0"/>
              <a:t>Jan </a:t>
            </a:r>
            <a:r>
              <a:rPr lang="nl-NL" b="1" dirty="0" err="1" smtClean="0"/>
              <a:t>Verbeke</a:t>
            </a:r>
            <a:endParaRPr lang="nl-NL" b="1" dirty="0" smtClean="0"/>
          </a:p>
          <a:p>
            <a:pPr algn="r"/>
            <a:endParaRPr lang="nl-NL" dirty="0" smtClean="0"/>
          </a:p>
          <a:p>
            <a:pPr algn="r"/>
            <a:r>
              <a:rPr lang="nl-NL" sz="2400" dirty="0" smtClean="0"/>
              <a:t>BBIZ 27-02-2014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25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Verdeling reanimatienomenclatuur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89637"/>
            <a:ext cx="8229600" cy="1143000"/>
          </a:xfrm>
        </p:spPr>
        <p:txBody>
          <a:bodyPr/>
          <a:lstStyle/>
          <a:p>
            <a:r>
              <a:rPr lang="nl-NL" dirty="0" smtClean="0"/>
              <a:t>Budget 2012 artikel 13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Art.</a:t>
            </a:r>
            <a:r>
              <a:rPr lang="nl-NL" dirty="0" smtClean="0"/>
              <a:t> 13 A (buiten IZ)	14.422.000,- euro</a:t>
            </a:r>
          </a:p>
          <a:p>
            <a:r>
              <a:rPr lang="nl-NL" dirty="0" err="1" smtClean="0"/>
              <a:t>Art.</a:t>
            </a:r>
            <a:r>
              <a:rPr lang="nl-NL" dirty="0" smtClean="0"/>
              <a:t> 13 B (binnen IZ)	101.971.000,- euro</a:t>
            </a:r>
          </a:p>
          <a:p>
            <a:r>
              <a:rPr lang="nl-NL" dirty="0" err="1" smtClean="0"/>
              <a:t>Art.</a:t>
            </a:r>
            <a:r>
              <a:rPr lang="nl-NL" dirty="0" smtClean="0"/>
              <a:t> 13 C (NIC)		  6.665.000,- euro</a:t>
            </a:r>
          </a:p>
          <a:p>
            <a:r>
              <a:rPr lang="nl-NL" dirty="0" err="1" smtClean="0"/>
              <a:t>Accreditering</a:t>
            </a:r>
            <a:r>
              <a:rPr lang="nl-NL" dirty="0" smtClean="0"/>
              <a:t>		      432.000,- euro</a:t>
            </a:r>
          </a:p>
          <a:p>
            <a:r>
              <a:rPr lang="nl-NL" dirty="0" err="1" smtClean="0"/>
              <a:t>Art.</a:t>
            </a:r>
            <a:r>
              <a:rPr lang="nl-NL" dirty="0" smtClean="0"/>
              <a:t> 11 (hyperbare O2)	       123.000,- euro</a:t>
            </a:r>
          </a:p>
          <a:p>
            <a:r>
              <a:rPr lang="nl-NL" dirty="0" err="1" smtClean="0"/>
              <a:t>Art.</a:t>
            </a:r>
            <a:r>
              <a:rPr lang="nl-NL" dirty="0" smtClean="0"/>
              <a:t> 20 dialyse)		 - 5.544.000,- euro</a:t>
            </a:r>
          </a:p>
          <a:p>
            <a:endParaRPr lang="nl-NL" dirty="0" smtClean="0"/>
          </a:p>
          <a:p>
            <a:r>
              <a:rPr lang="nl-NL" dirty="0" smtClean="0"/>
              <a:t>Totaal			 118.072.000,- euro		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8828"/>
            <a:ext cx="8229600" cy="1143000"/>
          </a:xfrm>
        </p:spPr>
        <p:txBody>
          <a:bodyPr/>
          <a:lstStyle/>
          <a:p>
            <a:r>
              <a:rPr lang="nl-NL" dirty="0" smtClean="0"/>
              <a:t>Voorstellen beroepsvereniging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81848"/>
            <a:ext cx="8229600" cy="372200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nl-NL" dirty="0" smtClean="0"/>
              <a:t>1. </a:t>
            </a:r>
            <a:r>
              <a:rPr lang="nl-NL" dirty="0" smtClean="0">
                <a:solidFill>
                  <a:srgbClr val="FF0000"/>
                </a:solidFill>
              </a:rPr>
              <a:t>Overgangsperiode niet verlengen</a:t>
            </a:r>
          </a:p>
          <a:p>
            <a:pPr marL="514350" indent="-514350">
              <a:buAutoNum type="arabicPeriod"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2. </a:t>
            </a:r>
            <a:r>
              <a:rPr lang="nl-NL" dirty="0" smtClean="0">
                <a:solidFill>
                  <a:srgbClr val="FF0000"/>
                </a:solidFill>
              </a:rPr>
              <a:t>Controle oneigenlijk gebruik </a:t>
            </a:r>
            <a:r>
              <a:rPr lang="nl-NL" dirty="0" err="1" smtClean="0">
                <a:solidFill>
                  <a:srgbClr val="FF0000"/>
                </a:solidFill>
              </a:rPr>
              <a:t>art.</a:t>
            </a:r>
            <a:r>
              <a:rPr lang="nl-NL" dirty="0" smtClean="0">
                <a:solidFill>
                  <a:srgbClr val="FF0000"/>
                </a:solidFill>
              </a:rPr>
              <a:t> 13 B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/>
              <a:t>3</a:t>
            </a:r>
            <a:r>
              <a:rPr lang="nl-NL" dirty="0" smtClean="0"/>
              <a:t>. </a:t>
            </a:r>
            <a:r>
              <a:rPr lang="nl-NL" dirty="0" err="1" smtClean="0"/>
              <a:t>Responsabiliseren</a:t>
            </a:r>
            <a:r>
              <a:rPr lang="nl-NL" dirty="0" smtClean="0"/>
              <a:t> verbruikers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4. Toename prestaties verantwoorden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040026"/>
              </p:ext>
            </p:extLst>
          </p:nvPr>
        </p:nvGraphicFramePr>
        <p:xfrm>
          <a:off x="-1" y="0"/>
          <a:ext cx="914505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4" name="Dia" r:id="rId4" imgW="4559300" imgH="3429000" progId="">
                  <p:embed/>
                </p:oleObj>
              </mc:Choice>
              <mc:Fallback>
                <p:oleObj name="Dia" r:id="rId4" imgW="4559300" imgH="34290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9145057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746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106330"/>
              </p:ext>
            </p:extLst>
          </p:nvPr>
        </p:nvGraphicFramePr>
        <p:xfrm>
          <a:off x="0" y="-41618"/>
          <a:ext cx="9200556" cy="6899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6" name="Dia" r:id="rId4" imgW="4210707" imgH="3157548" progId="PowerPoint.Slide.12">
                  <p:embed/>
                </p:oleObj>
              </mc:Choice>
              <mc:Fallback>
                <p:oleObj name="Dia" r:id="rId4" imgW="4210707" imgH="3157548" progId="PowerPoint.Slide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1618"/>
                        <a:ext cx="9200556" cy="68996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64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8828"/>
            <a:ext cx="8229600" cy="1143000"/>
          </a:xfrm>
        </p:spPr>
        <p:txBody>
          <a:bodyPr/>
          <a:lstStyle/>
          <a:p>
            <a:r>
              <a:rPr lang="nl-NL" dirty="0" smtClean="0"/>
              <a:t>Voorstellen beroepsvereniging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81848"/>
            <a:ext cx="8229600" cy="372200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nl-NL" dirty="0" smtClean="0"/>
              <a:t>1. Overgangsperiode niet verlengen</a:t>
            </a:r>
          </a:p>
          <a:p>
            <a:pPr marL="514350" indent="-514350">
              <a:buAutoNum type="arabicPeriod"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2. Controle oneigenlijk gebruik </a:t>
            </a:r>
            <a:r>
              <a:rPr lang="nl-NL" dirty="0" err="1" smtClean="0"/>
              <a:t>art.</a:t>
            </a:r>
            <a:r>
              <a:rPr lang="nl-NL" dirty="0" smtClean="0"/>
              <a:t> 13 B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/>
              <a:t>3</a:t>
            </a:r>
            <a:r>
              <a:rPr lang="nl-NL" dirty="0" smtClean="0"/>
              <a:t>. </a:t>
            </a:r>
            <a:r>
              <a:rPr lang="nl-NL" dirty="0" err="1" smtClean="0">
                <a:solidFill>
                  <a:srgbClr val="FF0000"/>
                </a:solidFill>
              </a:rPr>
              <a:t>Responsabiliseren</a:t>
            </a:r>
            <a:r>
              <a:rPr lang="nl-NL" dirty="0" smtClean="0">
                <a:solidFill>
                  <a:srgbClr val="FF0000"/>
                </a:solidFill>
              </a:rPr>
              <a:t> verbruikers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4. Toename prestaties verantwoorden</a:t>
            </a:r>
          </a:p>
        </p:txBody>
      </p:sp>
    </p:spTree>
    <p:extLst>
      <p:ext uri="{BB962C8B-B14F-4D97-AF65-F5344CB8AC3E}">
        <p14:creationId xmlns:p14="http://schemas.microsoft.com/office/powerpoint/2010/main" val="7612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8828"/>
            <a:ext cx="8229600" cy="1143000"/>
          </a:xfrm>
        </p:spPr>
        <p:txBody>
          <a:bodyPr/>
          <a:lstStyle/>
          <a:p>
            <a:r>
              <a:rPr lang="nl-NL" dirty="0" err="1" smtClean="0"/>
              <a:t>Responsabiliseren</a:t>
            </a:r>
            <a:r>
              <a:rPr lang="nl-NL" dirty="0" smtClean="0"/>
              <a:t> </a:t>
            </a:r>
            <a:r>
              <a:rPr lang="nl-NL" dirty="0" err="1" smtClean="0"/>
              <a:t>verbuikers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1. </a:t>
            </a:r>
            <a:r>
              <a:rPr lang="nl-NL" dirty="0" smtClean="0">
                <a:solidFill>
                  <a:srgbClr val="FF0000"/>
                </a:solidFill>
              </a:rPr>
              <a:t>Niet-invasieve monitoring</a:t>
            </a:r>
          </a:p>
          <a:p>
            <a:pPr lvl="1"/>
            <a:r>
              <a:rPr lang="nl-NL" dirty="0"/>
              <a:t>r</a:t>
            </a:r>
            <a:r>
              <a:rPr lang="nl-NL" dirty="0" smtClean="0"/>
              <a:t>educeren</a:t>
            </a:r>
          </a:p>
          <a:p>
            <a:pPr lvl="1"/>
            <a:r>
              <a:rPr lang="nl-NL" dirty="0" smtClean="0"/>
              <a:t>schrappen</a:t>
            </a:r>
          </a:p>
          <a:p>
            <a:pPr>
              <a:buNone/>
            </a:pPr>
            <a:r>
              <a:rPr lang="nl-NL" dirty="0" smtClean="0"/>
              <a:t>2. Supplement medische permanentie </a:t>
            </a:r>
          </a:p>
          <a:p>
            <a:pPr lvl="1"/>
            <a:r>
              <a:rPr lang="nl-NL" dirty="0" smtClean="0"/>
              <a:t>schrappen</a:t>
            </a:r>
          </a:p>
          <a:p>
            <a:pPr lvl="1"/>
            <a:r>
              <a:rPr lang="nl-NL" dirty="0" smtClean="0"/>
              <a:t>herschrijven</a:t>
            </a:r>
          </a:p>
          <a:p>
            <a:pPr>
              <a:buNone/>
            </a:pPr>
            <a:r>
              <a:rPr lang="nl-NL" dirty="0" smtClean="0"/>
              <a:t>(3. Honorarium voor opname en toezicht plafonneren naar 90 % van maximum aantal ligdagen)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Niet-invasieve</a:t>
            </a:r>
            <a:r>
              <a:rPr lang="nl-NL" dirty="0" smtClean="0"/>
              <a:t> </a:t>
            </a:r>
            <a:r>
              <a:rPr lang="nl-NL" dirty="0" err="1" smtClean="0"/>
              <a:t>monitoring</a:t>
            </a:r>
            <a:r>
              <a:rPr lang="nl-NL" dirty="0" smtClean="0"/>
              <a:t> 1° dag </a:t>
            </a:r>
            <a:br>
              <a:rPr lang="nl-NL" dirty="0" smtClean="0"/>
            </a:br>
            <a:r>
              <a:rPr lang="nl-NL" dirty="0" smtClean="0"/>
              <a:t>aantal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Niet </a:t>
            </a:r>
            <a:r>
              <a:rPr lang="nl-NL" dirty="0" err="1" smtClean="0"/>
              <a:t>invasieve</a:t>
            </a:r>
            <a:r>
              <a:rPr lang="nl-NL" dirty="0" smtClean="0"/>
              <a:t> </a:t>
            </a:r>
            <a:r>
              <a:rPr lang="nl-NL" dirty="0" err="1" smtClean="0"/>
              <a:t>monitoring</a:t>
            </a:r>
            <a:r>
              <a:rPr lang="nl-NL" dirty="0" smtClean="0"/>
              <a:t> 1° dag </a:t>
            </a:r>
            <a:br>
              <a:rPr lang="nl-NL" dirty="0" smtClean="0"/>
            </a:br>
            <a:r>
              <a:rPr lang="nl-NL" dirty="0" err="1" smtClean="0"/>
              <a:t>euros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Niet-invasieve</a:t>
            </a:r>
            <a:r>
              <a:rPr lang="nl-NL" dirty="0" smtClean="0"/>
              <a:t> </a:t>
            </a:r>
            <a:r>
              <a:rPr lang="nl-NL" dirty="0" err="1" smtClean="0"/>
              <a:t>monitoring</a:t>
            </a:r>
            <a:r>
              <a:rPr lang="nl-NL" dirty="0" smtClean="0"/>
              <a:t> 2°-3° dag  aantal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Overschrijding budget </a:t>
            </a:r>
            <a:r>
              <a:rPr lang="nl-NL" dirty="0" err="1" smtClean="0"/>
              <a:t>art.</a:t>
            </a:r>
            <a:r>
              <a:rPr lang="nl-NL" dirty="0" smtClean="0"/>
              <a:t> 13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81511"/>
            <a:ext cx="8229600" cy="2651390"/>
          </a:xfrm>
        </p:spPr>
        <p:txBody>
          <a:bodyPr/>
          <a:lstStyle/>
          <a:p>
            <a:r>
              <a:rPr lang="nl-NL" dirty="0" smtClean="0"/>
              <a:t>Vaststellen onterecht gebruik reanimatienomenclatuur</a:t>
            </a:r>
          </a:p>
          <a:p>
            <a:endParaRPr lang="nl-NL" dirty="0" smtClean="0"/>
          </a:p>
          <a:p>
            <a:r>
              <a:rPr lang="nl-NL" dirty="0" smtClean="0"/>
              <a:t> Uitgaven 1</a:t>
            </a:r>
            <a:r>
              <a:rPr lang="nl-NL" dirty="0"/>
              <a:t>°</a:t>
            </a:r>
            <a:r>
              <a:rPr lang="nl-NL" dirty="0" smtClean="0"/>
              <a:t> semester 2013 gestegen met 26,5 %  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Niet-invasieve</a:t>
            </a:r>
            <a:r>
              <a:rPr lang="nl-NL" dirty="0" smtClean="0"/>
              <a:t> </a:t>
            </a:r>
            <a:r>
              <a:rPr lang="nl-NL" dirty="0" err="1" smtClean="0"/>
              <a:t>monitoring</a:t>
            </a:r>
            <a:r>
              <a:rPr lang="nl-NL" dirty="0" smtClean="0"/>
              <a:t> 2°-3° dag </a:t>
            </a:r>
            <a:r>
              <a:rPr lang="nl-NL" dirty="0" err="1" smtClean="0"/>
              <a:t>euros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8828"/>
            <a:ext cx="8229600" cy="1143000"/>
          </a:xfrm>
        </p:spPr>
        <p:txBody>
          <a:bodyPr/>
          <a:lstStyle/>
          <a:p>
            <a:r>
              <a:rPr lang="nl-NL" dirty="0" err="1" smtClean="0"/>
              <a:t>Responsabiliseren</a:t>
            </a:r>
            <a:r>
              <a:rPr lang="nl-NL" dirty="0" smtClean="0"/>
              <a:t> </a:t>
            </a:r>
            <a:r>
              <a:rPr lang="nl-NL" dirty="0" err="1" smtClean="0"/>
              <a:t>verbuikers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1. Niet-invasieve monitoring</a:t>
            </a:r>
          </a:p>
          <a:p>
            <a:pPr lvl="1"/>
            <a:r>
              <a:rPr lang="nl-NL" dirty="0"/>
              <a:t>r</a:t>
            </a:r>
            <a:r>
              <a:rPr lang="nl-NL" dirty="0" smtClean="0"/>
              <a:t>educeren</a:t>
            </a:r>
          </a:p>
          <a:p>
            <a:pPr lvl="1"/>
            <a:r>
              <a:rPr lang="nl-NL" dirty="0" smtClean="0"/>
              <a:t>schrappen</a:t>
            </a:r>
          </a:p>
          <a:p>
            <a:pPr>
              <a:buNone/>
            </a:pPr>
            <a:r>
              <a:rPr lang="nl-NL" dirty="0" smtClean="0"/>
              <a:t>2. </a:t>
            </a:r>
            <a:r>
              <a:rPr lang="nl-NL" dirty="0" smtClean="0">
                <a:solidFill>
                  <a:srgbClr val="FF0000"/>
                </a:solidFill>
              </a:rPr>
              <a:t>Supplement medische permanentie </a:t>
            </a:r>
          </a:p>
          <a:p>
            <a:pPr lvl="1"/>
            <a:r>
              <a:rPr lang="nl-NL" dirty="0" smtClean="0"/>
              <a:t>schrappen</a:t>
            </a:r>
          </a:p>
          <a:p>
            <a:pPr lvl="1"/>
            <a:r>
              <a:rPr lang="nl-NL" dirty="0" smtClean="0"/>
              <a:t>herschrijven</a:t>
            </a:r>
          </a:p>
          <a:p>
            <a:pPr>
              <a:buNone/>
            </a:pPr>
            <a:r>
              <a:rPr lang="nl-NL" dirty="0" smtClean="0"/>
              <a:t>(3. Honorarium voor opname en toezicht plafonneren naar 90 % van maximum aantal ligdagen)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905" y="514325"/>
            <a:ext cx="8476895" cy="150096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Supplement medische permanentie IZ door erkend </a:t>
            </a:r>
            <a:r>
              <a:rPr lang="nl-NL" dirty="0" err="1" smtClean="0"/>
              <a:t>intensivist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575736"/>
            <a:ext cx="8229600" cy="3680032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Geen overgangsperiode</a:t>
            </a:r>
          </a:p>
          <a:p>
            <a:endParaRPr lang="nl-NL" dirty="0" smtClean="0"/>
          </a:p>
          <a:p>
            <a:r>
              <a:rPr lang="nl-NL" dirty="0" smtClean="0"/>
              <a:t>Berekend: 15 % van de IZ wachten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Geboekt:	3,6 miljoen euro voor 1° kwartaal 2013 </a:t>
            </a:r>
          </a:p>
          <a:p>
            <a:pPr>
              <a:buNone/>
            </a:pPr>
            <a:r>
              <a:rPr lang="nl-NL" dirty="0" smtClean="0"/>
              <a:t>	Begroot:	1,8 miljoen euro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Grote IZ diensten begunstigd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8828"/>
            <a:ext cx="8229600" cy="1143000"/>
          </a:xfrm>
        </p:spPr>
        <p:txBody>
          <a:bodyPr/>
          <a:lstStyle/>
          <a:p>
            <a:r>
              <a:rPr lang="nl-NL" dirty="0" err="1" smtClean="0"/>
              <a:t>Responsabiliseren</a:t>
            </a:r>
            <a:r>
              <a:rPr lang="nl-NL" dirty="0" smtClean="0"/>
              <a:t> </a:t>
            </a:r>
            <a:r>
              <a:rPr lang="nl-NL" dirty="0" err="1" smtClean="0"/>
              <a:t>verbuikers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1. Niet-invasieve monitoring</a:t>
            </a:r>
          </a:p>
          <a:p>
            <a:pPr lvl="1"/>
            <a:r>
              <a:rPr lang="nl-NL" dirty="0"/>
              <a:t>r</a:t>
            </a:r>
            <a:r>
              <a:rPr lang="nl-NL" dirty="0" smtClean="0"/>
              <a:t>educeren</a:t>
            </a:r>
          </a:p>
          <a:p>
            <a:pPr lvl="1"/>
            <a:r>
              <a:rPr lang="nl-NL" dirty="0" smtClean="0"/>
              <a:t>schrappen</a:t>
            </a:r>
          </a:p>
          <a:p>
            <a:pPr>
              <a:buNone/>
            </a:pPr>
            <a:r>
              <a:rPr lang="nl-NL" dirty="0" smtClean="0"/>
              <a:t>2. Supplement medische permanentie </a:t>
            </a:r>
          </a:p>
          <a:p>
            <a:pPr lvl="1"/>
            <a:r>
              <a:rPr lang="nl-NL" dirty="0" smtClean="0"/>
              <a:t>schrappen</a:t>
            </a:r>
          </a:p>
          <a:p>
            <a:pPr lvl="1"/>
            <a:r>
              <a:rPr lang="nl-NL" dirty="0" smtClean="0"/>
              <a:t>herschrijven</a:t>
            </a:r>
          </a:p>
          <a:p>
            <a:pPr>
              <a:buNone/>
            </a:pPr>
            <a:r>
              <a:rPr lang="nl-NL" dirty="0" smtClean="0"/>
              <a:t>(3. </a:t>
            </a:r>
            <a:r>
              <a:rPr lang="nl-NL" dirty="0" smtClean="0">
                <a:solidFill>
                  <a:srgbClr val="FF0000"/>
                </a:solidFill>
              </a:rPr>
              <a:t>Honorarium voor opname en toezicht plafonneren naar 90 % van maximum aantal ligdagen</a:t>
            </a:r>
            <a:r>
              <a:rPr lang="nl-NL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929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621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Honorarium voor opvang en toezicht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935480"/>
            <a:ext cx="9143999" cy="4389120"/>
          </a:xfrm>
        </p:spPr>
        <p:txBody>
          <a:bodyPr/>
          <a:lstStyle/>
          <a:p>
            <a:r>
              <a:rPr lang="nl-NL" dirty="0" smtClean="0"/>
              <a:t>Intra </a:t>
            </a:r>
            <a:r>
              <a:rPr lang="nl-NL" dirty="0" err="1" smtClean="0"/>
              <a:t>muros</a:t>
            </a:r>
            <a:r>
              <a:rPr lang="nl-NL" dirty="0" smtClean="0"/>
              <a:t> aanwezig zijn</a:t>
            </a:r>
          </a:p>
          <a:p>
            <a:endParaRPr lang="nl-NL" dirty="0" smtClean="0"/>
          </a:p>
          <a:p>
            <a:r>
              <a:rPr lang="nl-NL" dirty="0" smtClean="0"/>
              <a:t>Dagelijks verslag in dossier volstaat niet</a:t>
            </a:r>
          </a:p>
          <a:p>
            <a:endParaRPr lang="nl-NL" dirty="0" smtClean="0"/>
          </a:p>
          <a:p>
            <a:r>
              <a:rPr lang="nl-NL" dirty="0" smtClean="0"/>
              <a:t>Installatie persoonlijk te doen</a:t>
            </a:r>
          </a:p>
          <a:p>
            <a:endParaRPr lang="nl-NL" dirty="0" smtClean="0"/>
          </a:p>
          <a:p>
            <a:r>
              <a:rPr lang="nl-NL" dirty="0" smtClean="0"/>
              <a:t>Toezicht mag </a:t>
            </a:r>
            <a:r>
              <a:rPr lang="nl-NL" dirty="0" err="1" smtClean="0"/>
              <a:t>gedeligeerd</a:t>
            </a:r>
            <a:r>
              <a:rPr lang="nl-NL" dirty="0" smtClean="0"/>
              <a:t> naar bevoegde verpleegkundigen</a:t>
            </a:r>
          </a:p>
          <a:p>
            <a:pPr lvl="1"/>
            <a:r>
              <a:rPr lang="nl-NL" dirty="0" smtClean="0"/>
              <a:t>Hoofdstuk I Artikel 1 § 4 bis II A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7094"/>
            <a:ext cx="8229600" cy="2102486"/>
          </a:xfrm>
        </p:spPr>
        <p:txBody>
          <a:bodyPr>
            <a:noAutofit/>
          </a:bodyPr>
          <a:lstStyle/>
          <a:p>
            <a:r>
              <a:rPr lang="nl-BE" sz="2800" b="1" dirty="0" smtClean="0"/>
              <a:t>RIZIV Hoofdstuk </a:t>
            </a:r>
            <a:r>
              <a:rPr lang="nl-BE" sz="2800" b="1" dirty="0"/>
              <a:t>I Artikel 1 § 4 bis II </a:t>
            </a:r>
            <a:r>
              <a:rPr lang="nl-BE" sz="2800" b="1" dirty="0" smtClean="0"/>
              <a:t>A</a:t>
            </a:r>
            <a:r>
              <a:rPr lang="nl-BE" sz="2800" dirty="0" smtClean="0"/>
              <a:t/>
            </a:r>
            <a:br>
              <a:rPr lang="nl-BE" sz="2800" dirty="0" smtClean="0"/>
            </a:br>
            <a:r>
              <a:rPr lang="nl-BE" sz="2800" dirty="0" smtClean="0"/>
              <a:t>“Verstrekkingen die de fysieke aanwezigheid van de geneesheer vergen:”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528889"/>
            <a:ext cx="8229600" cy="2763269"/>
          </a:xfrm>
        </p:spPr>
        <p:txBody>
          <a:bodyPr/>
          <a:lstStyle/>
          <a:p>
            <a:r>
              <a:rPr lang="nl-BE" dirty="0" smtClean="0"/>
              <a:t>d) de in artikel 12 vermelde verstrekkingen alsmede de installatiefase van de in artikel 13 vermelde invasieve reanimatieverstrekkingen met uitsluiting van het toezicht op </a:t>
            </a:r>
            <a:r>
              <a:rPr lang="nl-BE" dirty="0" err="1" smtClean="0"/>
              <a:t>laastgenoemde</a:t>
            </a:r>
            <a:r>
              <a:rPr lang="nl-BE" dirty="0" smtClean="0"/>
              <a:t> verstrekkingen.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8624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90472"/>
          </a:xfrm>
        </p:spPr>
        <p:txBody>
          <a:bodyPr>
            <a:normAutofit/>
          </a:bodyPr>
          <a:lstStyle/>
          <a:p>
            <a:r>
              <a:rPr lang="nl-BE" sz="2800" b="1" dirty="0"/>
              <a:t>RIZIV Hoofdstuk </a:t>
            </a:r>
            <a:r>
              <a:rPr lang="nl-BE" sz="2800" b="1" dirty="0" smtClean="0"/>
              <a:t>II B 2</a:t>
            </a:r>
            <a:r>
              <a:rPr lang="nl-BE" sz="2800" dirty="0" smtClean="0"/>
              <a:t/>
            </a:r>
            <a:br>
              <a:rPr lang="nl-BE" sz="2800" dirty="0" smtClean="0"/>
            </a:br>
            <a:r>
              <a:rPr lang="nl-BE" sz="2800" dirty="0" smtClean="0"/>
              <a:t>b) Voorwaarden inzake fysieke aanwezigheid van de geneesheer-verstrekker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305908"/>
            <a:ext cx="8229600" cy="1983544"/>
          </a:xfrm>
        </p:spPr>
        <p:txBody>
          <a:bodyPr/>
          <a:lstStyle/>
          <a:p>
            <a:r>
              <a:rPr lang="nl-BE" dirty="0" smtClean="0"/>
              <a:t>3. dat hij tijdens de weekeinden en op de feestdagen aanwezig is gedurende de perioden van de dag waarin het merendeel van de handelingen wordt verricht;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86953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72196"/>
            <a:ext cx="8229600" cy="1885071"/>
          </a:xfrm>
        </p:spPr>
        <p:txBody>
          <a:bodyPr>
            <a:normAutofit fontScale="90000"/>
          </a:bodyPr>
          <a:lstStyle/>
          <a:p>
            <a:pPr algn="ctr"/>
            <a:r>
              <a:rPr lang="nl-BE" b="1" dirty="0"/>
              <a:t>Attesteren van toezicht </a:t>
            </a:r>
            <a:br>
              <a:rPr lang="nl-BE" b="1" dirty="0"/>
            </a:br>
            <a:r>
              <a:rPr lang="nl-BE" b="1" dirty="0"/>
              <a:t>≠ </a:t>
            </a:r>
            <a:br>
              <a:rPr lang="nl-BE" b="1" dirty="0"/>
            </a:br>
            <a:r>
              <a:rPr lang="nl-BE" b="1" dirty="0"/>
              <a:t>Juridisch verantwoordelijk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699803"/>
            <a:ext cx="8229600" cy="26247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/>
              <a:t>Alleen zo geen andere zorgverlener kan verantwoordelijk worden gesteld loopt de attesterende arts het risico juridisch aansprakelijk te worden gesteld.</a:t>
            </a:r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nl-BE" dirty="0" err="1"/>
              <a:t>Dewallens</a:t>
            </a:r>
            <a:r>
              <a:rPr lang="nl-BE" dirty="0"/>
              <a:t> &amp; Partners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690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8828"/>
            <a:ext cx="8229600" cy="1143000"/>
          </a:xfrm>
        </p:spPr>
        <p:txBody>
          <a:bodyPr/>
          <a:lstStyle/>
          <a:p>
            <a:r>
              <a:rPr lang="nl-NL" dirty="0" smtClean="0"/>
              <a:t>Voorstellen beroepsvereniging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81848"/>
            <a:ext cx="8229600" cy="372200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nl-NL" dirty="0" smtClean="0"/>
              <a:t>1. Overgangsperiode niet verlengen</a:t>
            </a:r>
          </a:p>
          <a:p>
            <a:pPr marL="514350" indent="-514350">
              <a:buAutoNum type="arabicPeriod"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2. Controle oneigenlijk gebruik </a:t>
            </a:r>
            <a:r>
              <a:rPr lang="nl-NL" dirty="0" err="1" smtClean="0"/>
              <a:t>art.</a:t>
            </a:r>
            <a:r>
              <a:rPr lang="nl-NL" dirty="0" smtClean="0"/>
              <a:t> 13 B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/>
              <a:t>3</a:t>
            </a:r>
            <a:r>
              <a:rPr lang="nl-NL" dirty="0" smtClean="0"/>
              <a:t>. </a:t>
            </a:r>
            <a:r>
              <a:rPr lang="nl-NL" dirty="0" err="1" smtClean="0"/>
              <a:t>Responsabiliseren</a:t>
            </a:r>
            <a:r>
              <a:rPr lang="nl-NL" dirty="0" smtClean="0"/>
              <a:t> verbruikers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4. </a:t>
            </a:r>
            <a:r>
              <a:rPr lang="nl-NL" dirty="0" smtClean="0">
                <a:solidFill>
                  <a:srgbClr val="FF0000"/>
                </a:solidFill>
              </a:rPr>
              <a:t>Toename prestaties verantwoorden</a:t>
            </a:r>
          </a:p>
        </p:txBody>
      </p:sp>
    </p:spTree>
    <p:extLst>
      <p:ext uri="{BB962C8B-B14F-4D97-AF65-F5344CB8AC3E}">
        <p14:creationId xmlns:p14="http://schemas.microsoft.com/office/powerpoint/2010/main" val="17243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5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Toename prestaties verantwoorden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Toezicht (of </a:t>
            </a:r>
            <a:r>
              <a:rPr lang="nl-NL" dirty="0" err="1" smtClean="0"/>
              <a:t>monitoring</a:t>
            </a:r>
            <a:r>
              <a:rPr lang="nl-NL" dirty="0" smtClean="0"/>
              <a:t>) niet gelimiteerd</a:t>
            </a:r>
          </a:p>
          <a:p>
            <a:r>
              <a:rPr lang="nl-NL" dirty="0" smtClean="0"/>
              <a:t>Beademingsduur niet gelimiteerd</a:t>
            </a:r>
          </a:p>
          <a:p>
            <a:r>
              <a:rPr lang="nl-NL" dirty="0" smtClean="0"/>
              <a:t>Niet-invasieve beademing niet vergoed</a:t>
            </a:r>
          </a:p>
          <a:p>
            <a:r>
              <a:rPr lang="nl-NL" dirty="0" smtClean="0"/>
              <a:t>Cumulverbod met anesthesie - met MUG</a:t>
            </a:r>
          </a:p>
          <a:p>
            <a:r>
              <a:rPr lang="nl-NL" dirty="0" smtClean="0"/>
              <a:t>Hypothermie bij reanimaties ?</a:t>
            </a:r>
          </a:p>
          <a:p>
            <a:r>
              <a:rPr lang="nl-NL" dirty="0" smtClean="0"/>
              <a:t>IABP ???</a:t>
            </a:r>
          </a:p>
          <a:p>
            <a:r>
              <a:rPr lang="nl-NL" dirty="0" smtClean="0"/>
              <a:t>EEG ???</a:t>
            </a:r>
          </a:p>
          <a:p>
            <a:endParaRPr lang="nl-NL" dirty="0" smtClean="0"/>
          </a:p>
          <a:p>
            <a:r>
              <a:rPr lang="nl-NL" dirty="0" smtClean="0"/>
              <a:t>Geen ereloonsupplementen op IZ</a:t>
            </a:r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59175"/>
            <a:ext cx="8229600" cy="1143000"/>
          </a:xfrm>
        </p:spPr>
        <p:txBody>
          <a:bodyPr/>
          <a:lstStyle/>
          <a:p>
            <a:r>
              <a:rPr lang="nl-NL" dirty="0" smtClean="0"/>
              <a:t>Honoraria 2012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Bijkomende besparingen intensieve zorgen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14142"/>
            <a:ext cx="8229600" cy="3253843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Uitgaven medische permanentie IZ  dalen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Erkende bedden IZ limiteren ?</a:t>
            </a:r>
          </a:p>
          <a:p>
            <a:pPr marL="0" indent="0">
              <a:buNone/>
            </a:pPr>
            <a:r>
              <a:rPr lang="nl-NL" dirty="0" smtClean="0"/>
              <a:t>	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sz="3600" b="1" dirty="0" smtClean="0"/>
              <a:t>aantal IZ bedden	&gt; 1835 </a:t>
            </a:r>
            <a:r>
              <a:rPr lang="nl-NL" sz="2824" dirty="0" smtClean="0"/>
              <a:t>(30/01/2013)</a:t>
            </a:r>
          </a:p>
          <a:p>
            <a:pPr marL="0" indent="0">
              <a:buNone/>
            </a:pPr>
            <a:r>
              <a:rPr lang="nl-NL" sz="3600" b="1" dirty="0" smtClean="0"/>
              <a:t>					&gt; 1877</a:t>
            </a:r>
            <a:r>
              <a:rPr lang="nl-NL" dirty="0" smtClean="0"/>
              <a:t>  (29/02/2014)</a:t>
            </a:r>
          </a:p>
          <a:p>
            <a:pPr marL="0" indent="0"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/>
              <a:t>Medische permanentie IZ </a:t>
            </a:r>
            <a:br>
              <a:rPr lang="nl-NL" dirty="0" smtClean="0"/>
            </a:br>
            <a:r>
              <a:rPr lang="nl-NL" dirty="0" smtClean="0"/>
              <a:t>aantal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5333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Medische permanentie IZ </a:t>
            </a:r>
            <a:br>
              <a:rPr lang="nl-NL" dirty="0" smtClean="0"/>
            </a:br>
            <a:r>
              <a:rPr lang="nl-NL" dirty="0" err="1" smtClean="0"/>
              <a:t>euros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457200" y="1705429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5539619" y="6094866"/>
            <a:ext cx="2154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- 5.406.000,- €</a:t>
            </a:r>
            <a:endParaRPr lang="nl-N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Bijkomende besparingen intensieve zorgen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14142"/>
            <a:ext cx="8229600" cy="3253843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Medische permanentie IZ uitgaven dalen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>
                <a:solidFill>
                  <a:srgbClr val="FF0000"/>
                </a:solidFill>
              </a:rPr>
              <a:t>Erkende bedden IZ limiteren ?</a:t>
            </a:r>
          </a:p>
          <a:p>
            <a:pPr marL="0" indent="0">
              <a:buNone/>
            </a:pPr>
            <a:r>
              <a:rPr lang="nl-NL" dirty="0" smtClean="0"/>
              <a:t>	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sz="3600" b="1" dirty="0" smtClean="0"/>
              <a:t>aantal IZ bedden	&gt; 1835 </a:t>
            </a:r>
            <a:r>
              <a:rPr lang="nl-NL" sz="2824" dirty="0" smtClean="0"/>
              <a:t>(30/01/2013)</a:t>
            </a:r>
          </a:p>
          <a:p>
            <a:pPr marL="0" indent="0">
              <a:buNone/>
            </a:pPr>
            <a:r>
              <a:rPr lang="nl-NL" sz="3600" b="1" dirty="0" smtClean="0"/>
              <a:t>					&gt; 1877</a:t>
            </a:r>
            <a:r>
              <a:rPr lang="nl-NL" dirty="0" smtClean="0"/>
              <a:t>  (29/02/2014)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80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550195"/>
              </p:ext>
            </p:extLst>
          </p:nvPr>
        </p:nvGraphicFramePr>
        <p:xfrm>
          <a:off x="-9382" y="0"/>
          <a:ext cx="9153382" cy="6864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Dia" r:id="rId4" imgW="4559300" imgH="3429000" progId="">
                  <p:embed/>
                </p:oleObj>
              </mc:Choice>
              <mc:Fallback>
                <p:oleObj name="Dia" r:id="rId4" imgW="4559300" imgH="34290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82" y="0"/>
                        <a:ext cx="9153382" cy="68642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963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25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Evolutie Intensieve geneeskunde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Indicaties IZ opname verstrengen?</a:t>
            </a:r>
          </a:p>
          <a:p>
            <a:endParaRPr lang="nl-NL" dirty="0" smtClean="0"/>
          </a:p>
          <a:p>
            <a:r>
              <a:rPr lang="nl-NL" dirty="0" smtClean="0"/>
              <a:t>Minder IZ bedden? Meer step down units?</a:t>
            </a:r>
          </a:p>
          <a:p>
            <a:endParaRPr lang="nl-NL" dirty="0" smtClean="0"/>
          </a:p>
          <a:p>
            <a:r>
              <a:rPr lang="nl-NL" dirty="0" smtClean="0"/>
              <a:t>Meer IZ verpleegkundigen / bed?</a:t>
            </a:r>
          </a:p>
          <a:p>
            <a:pPr lvl="1"/>
            <a:r>
              <a:rPr lang="nl-NL" dirty="0" smtClean="0"/>
              <a:t>Wettelijk: 1 verpleegkundige / 3 IZ bedden /shift</a:t>
            </a:r>
          </a:p>
          <a:p>
            <a:pPr lvl="1"/>
            <a:r>
              <a:rPr lang="nl-NL" dirty="0" smtClean="0"/>
              <a:t>RIZIV financiering IZ: 2 verpleegkundigen /				verantwoord IZ bed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967812"/>
              </p:ext>
            </p:extLst>
          </p:nvPr>
        </p:nvGraphicFramePr>
        <p:xfrm>
          <a:off x="0" y="-62018"/>
          <a:ext cx="9195503" cy="6895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Dia" r:id="rId4" imgW="4175699" imgH="3130144" progId="PowerPoint.Slide.12">
                  <p:embed/>
                </p:oleObj>
              </mc:Choice>
              <mc:Fallback>
                <p:oleObj name="Dia" r:id="rId4" imgW="4175699" imgH="3130144" progId="PowerPoint.Slide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62018"/>
                        <a:ext cx="9195503" cy="68958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713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25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Evolutie Intensieve geneeskunde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Indicaties IZ opname verstrengen?</a:t>
            </a:r>
          </a:p>
          <a:p>
            <a:endParaRPr lang="nl-NL" dirty="0" smtClean="0"/>
          </a:p>
          <a:p>
            <a:r>
              <a:rPr lang="nl-NL" dirty="0" smtClean="0">
                <a:solidFill>
                  <a:srgbClr val="FF0000"/>
                </a:solidFill>
              </a:rPr>
              <a:t>Minder IZ bedden? Meer step down units?</a:t>
            </a:r>
          </a:p>
          <a:p>
            <a:endParaRPr lang="nl-NL" dirty="0" smtClean="0"/>
          </a:p>
          <a:p>
            <a:r>
              <a:rPr lang="nl-NL" dirty="0" smtClean="0">
                <a:solidFill>
                  <a:srgbClr val="FF0000"/>
                </a:solidFill>
              </a:rPr>
              <a:t>Meer IZ verpleegkundigen / bed?</a:t>
            </a:r>
          </a:p>
          <a:p>
            <a:pPr lvl="1"/>
            <a:r>
              <a:rPr lang="nl-NL" dirty="0" smtClean="0"/>
              <a:t>Wettelijk: 1 verpleegkundige / 3 IZ </a:t>
            </a:r>
            <a:r>
              <a:rPr lang="nl-NL" b="1" dirty="0" smtClean="0"/>
              <a:t>bedden </a:t>
            </a:r>
            <a:r>
              <a:rPr lang="nl-NL" dirty="0" smtClean="0"/>
              <a:t>/shift</a:t>
            </a:r>
          </a:p>
          <a:p>
            <a:pPr lvl="1"/>
            <a:r>
              <a:rPr lang="nl-NL" dirty="0" smtClean="0"/>
              <a:t>RIZIV financiering IZ: 2 verpleegkundigen /				</a:t>
            </a:r>
            <a:r>
              <a:rPr lang="nl-NL" b="1" dirty="0" smtClean="0"/>
              <a:t>verantwoord</a:t>
            </a:r>
            <a:r>
              <a:rPr lang="nl-NL" dirty="0" smtClean="0"/>
              <a:t> IZ bed</a:t>
            </a:r>
          </a:p>
        </p:txBody>
      </p:sp>
    </p:spTree>
    <p:extLst>
      <p:ext uri="{BB962C8B-B14F-4D97-AF65-F5344CB8AC3E}">
        <p14:creationId xmlns:p14="http://schemas.microsoft.com/office/powerpoint/2010/main" val="45903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Besluit </a:t>
            </a:r>
            <a:r>
              <a:rPr lang="nl-NL" dirty="0" err="1" smtClean="0"/>
              <a:t>Taskforce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3949" y="2723131"/>
            <a:ext cx="8229600" cy="2871911"/>
          </a:xfrm>
        </p:spPr>
        <p:txBody>
          <a:bodyPr/>
          <a:lstStyle/>
          <a:p>
            <a:r>
              <a:rPr lang="nl-NL" dirty="0" smtClean="0"/>
              <a:t>Overgangsperiode stopt op 31 december 2013</a:t>
            </a:r>
          </a:p>
          <a:p>
            <a:endParaRPr lang="nl-NL" dirty="0" smtClean="0"/>
          </a:p>
          <a:p>
            <a:r>
              <a:rPr lang="nl-NL" dirty="0" smtClean="0"/>
              <a:t>Resultaat stop overgangsmaatregelen afwachten</a:t>
            </a:r>
          </a:p>
          <a:p>
            <a:endParaRPr lang="nl-NL" dirty="0" smtClean="0"/>
          </a:p>
          <a:p>
            <a:r>
              <a:rPr lang="nl-NL" dirty="0" smtClean="0"/>
              <a:t>Besparingsmaatregelen 6 maand uitgesteld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3096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02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Geboekte uitgaven </a:t>
            </a:r>
            <a:r>
              <a:rPr lang="nl-NL" dirty="0" err="1" smtClean="0"/>
              <a:t>art.</a:t>
            </a:r>
            <a:r>
              <a:rPr lang="nl-NL" dirty="0" smtClean="0"/>
              <a:t> 13 euro</a:t>
            </a:r>
            <a:br>
              <a:rPr lang="nl-NL" dirty="0" smtClean="0"/>
            </a:br>
            <a:r>
              <a:rPr lang="nl-NL" sz="3556" dirty="0" err="1" smtClean="0"/>
              <a:t>incl.</a:t>
            </a:r>
            <a:r>
              <a:rPr lang="nl-NL" sz="3556" dirty="0" smtClean="0"/>
              <a:t> dialyse</a:t>
            </a:r>
            <a:endParaRPr lang="nl-NL" sz="3556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2903"/>
            <a:ext cx="8229600" cy="1143000"/>
          </a:xfrm>
        </p:spPr>
        <p:txBody>
          <a:bodyPr/>
          <a:lstStyle/>
          <a:p>
            <a:r>
              <a:rPr lang="nl-NL" dirty="0" smtClean="0"/>
              <a:t>Toekomst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Responsabilisatie</a:t>
            </a:r>
            <a:r>
              <a:rPr lang="nl-NL" dirty="0" smtClean="0"/>
              <a:t> eigen nomenclatuur</a:t>
            </a:r>
          </a:p>
          <a:p>
            <a:endParaRPr lang="nl-NL" dirty="0" smtClean="0"/>
          </a:p>
          <a:p>
            <a:r>
              <a:rPr lang="nl-NL" dirty="0" smtClean="0"/>
              <a:t>Inspraak reanimatienomenclatuur</a:t>
            </a:r>
          </a:p>
          <a:p>
            <a:endParaRPr lang="nl-NL" dirty="0" smtClean="0"/>
          </a:p>
          <a:p>
            <a:r>
              <a:rPr lang="nl-NL" dirty="0" smtClean="0"/>
              <a:t>Overleven RIZIV model vergoeding per prestatie ?</a:t>
            </a:r>
          </a:p>
          <a:p>
            <a:endParaRPr lang="nl-NL" dirty="0" smtClean="0"/>
          </a:p>
          <a:p>
            <a:r>
              <a:rPr lang="nl-NL" dirty="0" smtClean="0"/>
              <a:t>Evolutie naar pathologiefinanciering ?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9619"/>
            <a:ext cx="8229600" cy="1143000"/>
          </a:xfrm>
        </p:spPr>
        <p:txBody>
          <a:bodyPr/>
          <a:lstStyle/>
          <a:p>
            <a:r>
              <a:rPr lang="nl-NL" dirty="0" err="1" smtClean="0"/>
              <a:t>Cardiac</a:t>
            </a:r>
            <a:r>
              <a:rPr lang="nl-NL" dirty="0" smtClean="0"/>
              <a:t> output meting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005787"/>
            <a:ext cx="8229600" cy="2140615"/>
          </a:xfrm>
        </p:spPr>
        <p:txBody>
          <a:bodyPr/>
          <a:lstStyle/>
          <a:p>
            <a:r>
              <a:rPr lang="nl-NL" dirty="0" smtClean="0"/>
              <a:t>PAC 	</a:t>
            </a:r>
            <a:r>
              <a:rPr lang="nl-NL" dirty="0" err="1" smtClean="0"/>
              <a:t>Swan</a:t>
            </a:r>
            <a:r>
              <a:rPr lang="nl-NL" dirty="0" smtClean="0"/>
              <a:t> </a:t>
            </a:r>
            <a:r>
              <a:rPr lang="nl-NL" dirty="0" err="1" smtClean="0"/>
              <a:t>Ganz</a:t>
            </a:r>
            <a:r>
              <a:rPr lang="nl-NL" dirty="0" smtClean="0"/>
              <a:t> </a:t>
            </a:r>
            <a:r>
              <a:rPr lang="nl-NL" dirty="0" err="1" smtClean="0"/>
              <a:t>catheter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PiCCO</a:t>
            </a:r>
            <a:r>
              <a:rPr lang="nl-NL" dirty="0" smtClean="0"/>
              <a:t> + 3 </a:t>
            </a:r>
            <a:r>
              <a:rPr lang="nl-NL" dirty="0" err="1" smtClean="0"/>
              <a:t>x</a:t>
            </a:r>
            <a:r>
              <a:rPr lang="nl-NL" dirty="0" smtClean="0"/>
              <a:t> manuele </a:t>
            </a:r>
            <a:r>
              <a:rPr lang="nl-NL" dirty="0" err="1" smtClean="0"/>
              <a:t>thermodilutiemeting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240183"/>
              </p:ext>
            </p:extLst>
          </p:nvPr>
        </p:nvGraphicFramePr>
        <p:xfrm>
          <a:off x="-45370" y="0"/>
          <a:ext cx="9189370" cy="6891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8" name="Dia" r:id="rId4" imgW="4279900" imgH="3213100" progId="">
                  <p:embed/>
                </p:oleObj>
              </mc:Choice>
              <mc:Fallback>
                <p:oleObj name="Dia" r:id="rId4" imgW="4279900" imgH="32131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5370" y="0"/>
                        <a:ext cx="9189370" cy="68912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227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356105"/>
              </p:ext>
            </p:extLst>
          </p:nvPr>
        </p:nvGraphicFramePr>
        <p:xfrm>
          <a:off x="0" y="-155870"/>
          <a:ext cx="9352907" cy="701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2" name="Dia" r:id="rId4" imgW="4559300" imgH="3429000" progId="">
                  <p:embed/>
                </p:oleObj>
              </mc:Choice>
              <mc:Fallback>
                <p:oleObj name="Dia" r:id="rId4" imgW="4559300" imgH="34290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5870"/>
                        <a:ext cx="9352907" cy="70138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42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846599"/>
              </p:ext>
            </p:extLst>
          </p:nvPr>
        </p:nvGraphicFramePr>
        <p:xfrm>
          <a:off x="110775" y="112542"/>
          <a:ext cx="8991024" cy="674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Dia" r:id="rId4" imgW="4570532" imgH="3427618" progId="PowerPoint.Slide.12">
                  <p:embed/>
                </p:oleObj>
              </mc:Choice>
              <mc:Fallback>
                <p:oleObj name="Dia" r:id="rId4" imgW="4570532" imgH="3427618" progId="PowerPoint.Slide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775" y="112542"/>
                        <a:ext cx="8991024" cy="674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12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41341"/>
              </p:ext>
            </p:extLst>
          </p:nvPr>
        </p:nvGraphicFramePr>
        <p:xfrm>
          <a:off x="84390" y="70224"/>
          <a:ext cx="8995137" cy="6745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Dia" r:id="rId4" imgW="4570532" imgH="3427618" progId="PowerPoint.Slide.12">
                  <p:embed/>
                </p:oleObj>
              </mc:Choice>
              <mc:Fallback>
                <p:oleObj name="Dia" r:id="rId4" imgW="4570532" imgH="3427618" progId="PowerPoint.Slide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90" y="70224"/>
                        <a:ext cx="8995137" cy="6745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728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305462"/>
              </p:ext>
            </p:extLst>
          </p:nvPr>
        </p:nvGraphicFramePr>
        <p:xfrm>
          <a:off x="49228" y="49461"/>
          <a:ext cx="9080703" cy="6809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Dia" r:id="rId4" imgW="4570532" imgH="3427618" progId="PowerPoint.Slide.12">
                  <p:embed/>
                </p:oleObj>
              </mc:Choice>
              <mc:Fallback>
                <p:oleObj name="Dia" r:id="rId4" imgW="4570532" imgH="3427618" progId="PowerPoint.Slide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" y="49461"/>
                        <a:ext cx="9080703" cy="6809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255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934" y="132588"/>
            <a:ext cx="8858004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Kost IZ bed voor ziekenhuisbeheerder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Verantwoorde IZ bedden </a:t>
            </a:r>
            <a:r>
              <a:rPr lang="nl-NL" dirty="0" err="1" smtClean="0"/>
              <a:t>ondergefinancierd</a:t>
            </a:r>
            <a:endParaRPr lang="nl-NL" dirty="0" smtClean="0"/>
          </a:p>
          <a:p>
            <a:r>
              <a:rPr lang="nl-NL" dirty="0" smtClean="0"/>
              <a:t>Verantwoorde IZ bedden &lt; erkende IZ bedden</a:t>
            </a:r>
          </a:p>
          <a:p>
            <a:pPr>
              <a:buNone/>
            </a:pPr>
            <a:r>
              <a:rPr lang="nl-NL" dirty="0" smtClean="0"/>
              <a:t>			Personeelskost belangrijke verliespost</a:t>
            </a:r>
          </a:p>
          <a:p>
            <a:r>
              <a:rPr lang="nl-NL" dirty="0" smtClean="0"/>
              <a:t>Verantwoorde IZ bedden &gt; erkende IZ bedden</a:t>
            </a:r>
          </a:p>
          <a:p>
            <a:pPr>
              <a:buNone/>
            </a:pPr>
            <a:r>
              <a:rPr lang="nl-NL" dirty="0" smtClean="0"/>
              <a:t>			</a:t>
            </a:r>
            <a:r>
              <a:rPr lang="nl-NL" dirty="0" err="1" smtClean="0"/>
              <a:t>Financiëel</a:t>
            </a:r>
            <a:r>
              <a:rPr lang="nl-NL" dirty="0" smtClean="0"/>
              <a:t> interessant</a:t>
            </a:r>
          </a:p>
          <a:p>
            <a:pPr>
              <a:buNone/>
            </a:pPr>
            <a:r>
              <a:rPr lang="nl-NL" dirty="0" smtClean="0"/>
              <a:t>			Belasting doorstuiven naar </a:t>
            </a:r>
          </a:p>
          <a:p>
            <a:pPr>
              <a:buNone/>
            </a:pPr>
            <a:r>
              <a:rPr lang="nl-NL" dirty="0" smtClean="0"/>
              <a:t>			PACU - Spoedgevallen – </a:t>
            </a:r>
            <a:r>
              <a:rPr lang="nl-NL" dirty="0" err="1" smtClean="0"/>
              <a:t>Mediumcare</a:t>
            </a:r>
            <a:endParaRPr lang="nl-NL" dirty="0" smtClean="0"/>
          </a:p>
          <a:p>
            <a:r>
              <a:rPr lang="nl-NL" dirty="0" smtClean="0"/>
              <a:t>Geen erkenning voor Medium care</a:t>
            </a:r>
          </a:p>
          <a:p>
            <a:pPr>
              <a:buNone/>
            </a:pPr>
            <a:r>
              <a:rPr lang="nl-NL" dirty="0" smtClean="0"/>
              <a:t>				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Aantal erkende IZ bedden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45631"/>
            <a:ext cx="8229600" cy="2603074"/>
          </a:xfrm>
        </p:spPr>
        <p:txBody>
          <a:bodyPr/>
          <a:lstStyle/>
          <a:p>
            <a:r>
              <a:rPr lang="nl-NL" dirty="0" smtClean="0"/>
              <a:t>Geregistreerd door overheid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Gebruikt door ziekenhuisbeheerder</a:t>
            </a:r>
          </a:p>
          <a:p>
            <a:pPr>
              <a:buNone/>
            </a:pPr>
            <a:r>
              <a:rPr lang="nl-NL" dirty="0" smtClean="0"/>
              <a:t>			IZ – medium care – CCU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Eisenkader IZ (Vlaams)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Minimum 1 verpleegkundige (bachelor) per 3 aanwezige IZ patiënten</a:t>
            </a:r>
          </a:p>
          <a:p>
            <a:r>
              <a:rPr lang="nl-NL" dirty="0" smtClean="0"/>
              <a:t>Bijkomende opdrachten mogen geen invloed hebben om minimale verpleegkundige </a:t>
            </a:r>
            <a:r>
              <a:rPr lang="nl-NL" dirty="0" err="1" smtClean="0"/>
              <a:t>bestaffing</a:t>
            </a:r>
            <a:endParaRPr lang="nl-NL" dirty="0" smtClean="0"/>
          </a:p>
          <a:p>
            <a:endParaRPr lang="nl-NL" dirty="0" smtClean="0"/>
          </a:p>
          <a:p>
            <a:pPr>
              <a:buNone/>
            </a:pPr>
            <a:r>
              <a:rPr lang="nl-NL" dirty="0" smtClean="0"/>
              <a:t>	N.B.: bijkomende eisen mogen geen invloed hebben op budget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81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Raming uitgaven </a:t>
            </a:r>
            <a:r>
              <a:rPr lang="nl-NL" dirty="0" err="1" smtClean="0"/>
              <a:t>art.</a:t>
            </a:r>
            <a:r>
              <a:rPr lang="nl-NL" dirty="0" smtClean="0"/>
              <a:t> 13 </a:t>
            </a:r>
            <a:br>
              <a:rPr lang="nl-NL" dirty="0" smtClean="0"/>
            </a:br>
            <a:r>
              <a:rPr lang="nl-NL" sz="3556" dirty="0" err="1" smtClean="0"/>
              <a:t>excl.</a:t>
            </a:r>
            <a:r>
              <a:rPr lang="nl-NL" sz="3556" dirty="0" smtClean="0"/>
              <a:t> dialyse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241905" y="1669143"/>
          <a:ext cx="8672285" cy="4862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IZ bedden limiteren?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Hogere verpleegkundige </a:t>
            </a:r>
            <a:r>
              <a:rPr lang="nl-NL" dirty="0" err="1" smtClean="0"/>
              <a:t>bestaffing</a:t>
            </a:r>
            <a:r>
              <a:rPr lang="nl-NL" dirty="0" smtClean="0"/>
              <a:t> per IZ bed</a:t>
            </a:r>
          </a:p>
          <a:p>
            <a:pPr>
              <a:buNone/>
            </a:pPr>
            <a:r>
              <a:rPr lang="nl-NL" dirty="0" smtClean="0"/>
              <a:t>			</a:t>
            </a:r>
            <a:r>
              <a:rPr lang="nl-NL" dirty="0" err="1" smtClean="0"/>
              <a:t>i.f.v</a:t>
            </a:r>
            <a:r>
              <a:rPr lang="nl-NL" dirty="0" smtClean="0"/>
              <a:t>. </a:t>
            </a:r>
            <a:r>
              <a:rPr lang="nl-NL" dirty="0" err="1"/>
              <a:t>s</a:t>
            </a:r>
            <a:r>
              <a:rPr lang="nl-NL" dirty="0" err="1" smtClean="0"/>
              <a:t>everity</a:t>
            </a:r>
            <a:r>
              <a:rPr lang="nl-NL" dirty="0" smtClean="0"/>
              <a:t> score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Verhouding IZ arts / IZ bed?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/>
              <a:t>Toename budget </a:t>
            </a:r>
            <a:r>
              <a:rPr lang="nl-NL" dirty="0" err="1" smtClean="0"/>
              <a:t>art.</a:t>
            </a:r>
            <a:r>
              <a:rPr lang="nl-NL" dirty="0" smtClean="0"/>
              <a:t> 13 met </a:t>
            </a:r>
            <a:br>
              <a:rPr lang="nl-NL" dirty="0" smtClean="0"/>
            </a:br>
            <a:r>
              <a:rPr lang="nl-NL" dirty="0" smtClean="0"/>
              <a:t>26,5 % 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334381"/>
            <a:ext cx="8229600" cy="3785568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Regeerakkoord 2009-2010</a:t>
            </a:r>
          </a:p>
          <a:p>
            <a:endParaRPr lang="nl-NL" dirty="0" smtClean="0"/>
          </a:p>
          <a:p>
            <a:r>
              <a:rPr lang="nl-NL" dirty="0"/>
              <a:t>I</a:t>
            </a:r>
            <a:r>
              <a:rPr lang="nl-NL" dirty="0" smtClean="0"/>
              <a:t>ndex</a:t>
            </a:r>
          </a:p>
          <a:p>
            <a:endParaRPr lang="nl-NL" dirty="0" smtClean="0"/>
          </a:p>
          <a:p>
            <a:r>
              <a:rPr lang="nl-NL" dirty="0" smtClean="0"/>
              <a:t>Facturatie december 2012?</a:t>
            </a:r>
          </a:p>
          <a:p>
            <a:endParaRPr lang="nl-NL" dirty="0" smtClean="0"/>
          </a:p>
          <a:p>
            <a:r>
              <a:rPr lang="nl-NL" dirty="0" smtClean="0"/>
              <a:t>Acute dialyse op IZ?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Effect overgangsmaatregelen?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5240"/>
            <a:ext cx="8229600" cy="1143000"/>
          </a:xfrm>
        </p:spPr>
        <p:txBody>
          <a:bodyPr/>
          <a:lstStyle/>
          <a:p>
            <a:r>
              <a:rPr lang="nl-NL" dirty="0" smtClean="0"/>
              <a:t>Oprichten </a:t>
            </a:r>
            <a:r>
              <a:rPr lang="nl-NL" dirty="0" err="1" smtClean="0"/>
              <a:t>Taskforce</a:t>
            </a:r>
            <a:r>
              <a:rPr lang="nl-NL" dirty="0" smtClean="0"/>
              <a:t> RIZIV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Onmiddellijke besparing 10 miljoen euro</a:t>
            </a:r>
          </a:p>
          <a:p>
            <a:endParaRPr lang="nl-NL" dirty="0" smtClean="0"/>
          </a:p>
          <a:p>
            <a:r>
              <a:rPr lang="nl-NL" dirty="0" smtClean="0"/>
              <a:t>Grondige analyse verstrekkingen </a:t>
            </a:r>
            <a:r>
              <a:rPr lang="nl-NL" dirty="0" err="1" smtClean="0"/>
              <a:t>art.</a:t>
            </a:r>
            <a:r>
              <a:rPr lang="nl-NL" dirty="0" smtClean="0"/>
              <a:t> 13</a:t>
            </a:r>
          </a:p>
          <a:p>
            <a:endParaRPr lang="nl-NL" dirty="0" smtClean="0"/>
          </a:p>
          <a:p>
            <a:r>
              <a:rPr lang="nl-NL" dirty="0" smtClean="0"/>
              <a:t>Misbruiken opsporen</a:t>
            </a:r>
          </a:p>
          <a:p>
            <a:endParaRPr lang="nl-NL" dirty="0" smtClean="0"/>
          </a:p>
          <a:p>
            <a:r>
              <a:rPr lang="nl-NL" dirty="0" smtClean="0"/>
              <a:t>Zo </a:t>
            </a:r>
            <a:r>
              <a:rPr lang="nl-NL" dirty="0" err="1" smtClean="0"/>
              <a:t>anomaliën</a:t>
            </a:r>
            <a:r>
              <a:rPr lang="nl-NL" dirty="0" smtClean="0"/>
              <a:t> vastgesteld kan nomenclatuur herzien herzien worden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Rapport RIZIV 17/06/2005</a:t>
            </a:r>
            <a:br>
              <a:rPr lang="nl-NL" dirty="0" smtClean="0"/>
            </a:br>
            <a:r>
              <a:rPr lang="nl-BE" sz="2700" dirty="0" smtClean="0"/>
              <a:t>Dienst Geneeskundige </a:t>
            </a:r>
            <a:r>
              <a:rPr lang="nl-BE" sz="2700" dirty="0"/>
              <a:t>Evaluatie en Controle (DGEC</a:t>
            </a:r>
            <a:r>
              <a:rPr lang="nl-BE" sz="2700" dirty="0" smtClean="0"/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7728"/>
            <a:ext cx="8229600" cy="2892582"/>
          </a:xfrm>
        </p:spPr>
        <p:txBody>
          <a:bodyPr/>
          <a:lstStyle/>
          <a:p>
            <a:pPr algn="ctr">
              <a:buNone/>
            </a:pPr>
            <a:r>
              <a:rPr lang="nl-NL" b="1" dirty="0" smtClean="0"/>
              <a:t>Onderzoek van Medische Praktijk </a:t>
            </a:r>
          </a:p>
          <a:p>
            <a:pPr algn="ctr">
              <a:buNone/>
            </a:pPr>
            <a:r>
              <a:rPr lang="nl-NL" b="1" dirty="0" smtClean="0"/>
              <a:t>en Conformiteit m.b.t. </a:t>
            </a:r>
          </a:p>
          <a:p>
            <a:pPr algn="ctr">
              <a:buNone/>
            </a:pPr>
            <a:r>
              <a:rPr lang="nl-NL" b="1" dirty="0" smtClean="0"/>
              <a:t>Intensive Care Prestaties en Afdelingen</a:t>
            </a:r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Voorstellen </a:t>
            </a:r>
            <a:r>
              <a:rPr lang="nl-NL" dirty="0" err="1" smtClean="0"/>
              <a:t>Taskforce</a:t>
            </a:r>
            <a:r>
              <a:rPr lang="nl-NL" dirty="0" smtClean="0"/>
              <a:t> </a:t>
            </a:r>
            <a:r>
              <a:rPr lang="nl-NL" sz="3111" dirty="0" smtClean="0"/>
              <a:t>(10 miljoen euro)</a:t>
            </a:r>
            <a:endParaRPr lang="nl-NL" sz="311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56270"/>
            <a:ext cx="8229600" cy="2970445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1. alle prestaties </a:t>
            </a:r>
            <a:r>
              <a:rPr lang="nl-NL" dirty="0" err="1" smtClean="0"/>
              <a:t>art.</a:t>
            </a:r>
            <a:r>
              <a:rPr lang="nl-NL" dirty="0" smtClean="0"/>
              <a:t> 13 verminderen met 6,4 %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2. prestaties art. 13 A verminderen met 51,2 %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3. </a:t>
            </a:r>
            <a:r>
              <a:rPr lang="nl-NL" dirty="0" err="1" smtClean="0"/>
              <a:t>med</a:t>
            </a:r>
            <a:r>
              <a:rPr lang="nl-NL" dirty="0" smtClean="0"/>
              <a:t>. permanentie door intensivist afschaffen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Stroom.thmx</Template>
  <TotalTime>395</TotalTime>
  <Words>755</Words>
  <Application>Microsoft Office PowerPoint</Application>
  <PresentationFormat>Diavoorstelling (4:3)</PresentationFormat>
  <Paragraphs>220</Paragraphs>
  <Slides>50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50</vt:i4>
      </vt:variant>
    </vt:vector>
  </HeadingPairs>
  <TitlesOfParts>
    <vt:vector size="52" baseType="lpstr">
      <vt:lpstr>Stroom</vt:lpstr>
      <vt:lpstr>Dia</vt:lpstr>
      <vt:lpstr>Aanpassen reanimatienomenclatuur?</vt:lpstr>
      <vt:lpstr>Overschrijding budget art. 13</vt:lpstr>
      <vt:lpstr>Honoraria 2012</vt:lpstr>
      <vt:lpstr>Geboekte uitgaven art. 13 euro incl. dialyse</vt:lpstr>
      <vt:lpstr>Raming uitgaven art. 13  excl. dialyse</vt:lpstr>
      <vt:lpstr>Toename budget art. 13 met  26,5 % ?</vt:lpstr>
      <vt:lpstr>Oprichten Taskforce RIZIV</vt:lpstr>
      <vt:lpstr>Rapport RIZIV 17/06/2005 Dienst Geneeskundige Evaluatie en Controle (DGEC)</vt:lpstr>
      <vt:lpstr>Voorstellen Taskforce (10 miljoen euro)</vt:lpstr>
      <vt:lpstr>Verdeling reanimatienomenclatuur</vt:lpstr>
      <vt:lpstr>Budget 2012 artikel 13</vt:lpstr>
      <vt:lpstr>Voorstellen beroepsvereniging</vt:lpstr>
      <vt:lpstr>PowerPoint-presentatie</vt:lpstr>
      <vt:lpstr>PowerPoint-presentatie</vt:lpstr>
      <vt:lpstr>Voorstellen beroepsvereniging</vt:lpstr>
      <vt:lpstr>Responsabiliseren verbuikers</vt:lpstr>
      <vt:lpstr>Niet-invasieve monitoring 1° dag  aantal</vt:lpstr>
      <vt:lpstr>Niet invasieve monitoring 1° dag  euros</vt:lpstr>
      <vt:lpstr>Niet-invasieve monitoring 2°-3° dag  aantal</vt:lpstr>
      <vt:lpstr>Niet-invasieve monitoring 2°-3° dag euros</vt:lpstr>
      <vt:lpstr>Responsabiliseren verbuikers</vt:lpstr>
      <vt:lpstr>Supplement medische permanentie IZ door erkend intensivist</vt:lpstr>
      <vt:lpstr>Responsabiliseren verbuikers</vt:lpstr>
      <vt:lpstr>Honorarium voor opvang en toezicht</vt:lpstr>
      <vt:lpstr>RIZIV Hoofdstuk I Artikel 1 § 4 bis II A “Verstrekkingen die de fysieke aanwezigheid van de geneesheer vergen:”</vt:lpstr>
      <vt:lpstr>RIZIV Hoofdstuk II B 2 b) Voorwaarden inzake fysieke aanwezigheid van de geneesheer-verstrekker</vt:lpstr>
      <vt:lpstr>Attesteren van toezicht  ≠  Juridisch verantwoordelijk</vt:lpstr>
      <vt:lpstr>Voorstellen beroepsvereniging</vt:lpstr>
      <vt:lpstr>Toename prestaties verantwoorden</vt:lpstr>
      <vt:lpstr>Bijkomende besparingen intensieve zorgen</vt:lpstr>
      <vt:lpstr>Medische permanentie IZ  aantal</vt:lpstr>
      <vt:lpstr>Medische permanentie IZ  euros</vt:lpstr>
      <vt:lpstr>Bijkomende besparingen intensieve zorgen</vt:lpstr>
      <vt:lpstr>PowerPoint-presentatie</vt:lpstr>
      <vt:lpstr>Evolutie Intensieve geneeskunde</vt:lpstr>
      <vt:lpstr>PowerPoint-presentatie</vt:lpstr>
      <vt:lpstr>Evolutie Intensieve geneeskunde</vt:lpstr>
      <vt:lpstr>Besluit Taskforce</vt:lpstr>
      <vt:lpstr>PowerPoint-presentatie</vt:lpstr>
      <vt:lpstr>Toekomst</vt:lpstr>
      <vt:lpstr>Cardiac output meting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Kost IZ bed voor ziekenhuisbeheerder</vt:lpstr>
      <vt:lpstr>Aantal erkende IZ bedden</vt:lpstr>
      <vt:lpstr>Eisenkader IZ (Vlaams)</vt:lpstr>
      <vt:lpstr>IZ bedden limiteren?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BVBA Dr. Verbeke</dc:creator>
  <cp:lastModifiedBy>Jan Verbeke</cp:lastModifiedBy>
  <cp:revision>39</cp:revision>
  <dcterms:created xsi:type="dcterms:W3CDTF">2014-02-04T22:31:31Z</dcterms:created>
  <dcterms:modified xsi:type="dcterms:W3CDTF">2014-02-26T11:57:17Z</dcterms:modified>
</cp:coreProperties>
</file>