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81" r:id="rId3"/>
    <p:sldId id="296" r:id="rId4"/>
    <p:sldId id="297" r:id="rId5"/>
    <p:sldId id="317" r:id="rId6"/>
    <p:sldId id="294" r:id="rId7"/>
    <p:sldId id="319" r:id="rId8"/>
    <p:sldId id="325" r:id="rId9"/>
    <p:sldId id="322" r:id="rId10"/>
    <p:sldId id="300" r:id="rId11"/>
    <p:sldId id="328" r:id="rId12"/>
    <p:sldId id="332" r:id="rId13"/>
    <p:sldId id="331" r:id="rId14"/>
    <p:sldId id="323" r:id="rId15"/>
    <p:sldId id="327" r:id="rId16"/>
    <p:sldId id="337" r:id="rId17"/>
    <p:sldId id="333" r:id="rId18"/>
    <p:sldId id="334" r:id="rId19"/>
    <p:sldId id="338" r:id="rId20"/>
    <p:sldId id="315" r:id="rId21"/>
    <p:sldId id="339" r:id="rId22"/>
    <p:sldId id="340" r:id="rId23"/>
    <p:sldId id="358" r:id="rId24"/>
    <p:sldId id="357" r:id="rId25"/>
    <p:sldId id="341" r:id="rId26"/>
    <p:sldId id="313" r:id="rId27"/>
    <p:sldId id="349" r:id="rId28"/>
    <p:sldId id="343" r:id="rId29"/>
    <p:sldId id="342" r:id="rId30"/>
    <p:sldId id="359" r:id="rId31"/>
    <p:sldId id="311" r:id="rId32"/>
    <p:sldId id="352" r:id="rId33"/>
    <p:sldId id="356" r:id="rId34"/>
    <p:sldId id="360" r:id="rId35"/>
    <p:sldId id="314" r:id="rId36"/>
    <p:sldId id="346" r:id="rId37"/>
    <p:sldId id="348" r:id="rId38"/>
    <p:sldId id="347" r:id="rId39"/>
    <p:sldId id="298" r:id="rId40"/>
    <p:sldId id="299" r:id="rId41"/>
    <p:sldId id="283" r:id="rId42"/>
  </p:sldIdLst>
  <p:sldSz cx="9144000" cy="6858000" type="screen4x3"/>
  <p:notesSz cx="6797675" cy="992663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8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17" name="Sub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Klik om de titelstijl van het model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8DE9-F7EB-43A6-AFBA-62E6A1F9B82C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B2C0-521C-4510-B769-48AA50BC88B5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B998-89D0-47EC-A203-87508503CC31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510D-F70A-4F60-A41F-455B3D8792BC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A444-7E74-4D85-97BE-EC33BC2065C6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01C0-2F10-4D98-A5D7-C1605C4FCC7B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9E49-5739-4A5D-893F-D32FF3E93E95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EA00-DD4F-4D01-B836-BD4067D92749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DEAE-EBC0-4E1C-9694-8FDD1C5448AA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D65A-3527-4E11-9E22-617642374D7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D4E1-E978-4B52-A099-AB07DC25B19C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220E-FDAE-4630-9C49-3052125B868C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397C-C6E5-47D9-AC8F-87F05A65E706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3C44-5FE6-4E4B-9D15-448B9B913ABB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C51C-06D5-416C-9F54-AC79E0CEDE65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A8AF-405D-4ED1-870F-930634497E28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CE87-4EF4-4B49-AA68-A65CB6EA4DF6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74C8-C5CF-496A-9C25-A17C08C1469A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AC1D-5666-462B-81D1-470C8F95FC01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9033-2881-4D17-8939-C0F1BABFD86D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229A-46AC-42EA-A2F1-F6208FF322E7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9D78-4931-429B-87C6-7439CBF48D5A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184F-C230-418F-A4B0-1B9F43DE3137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B150-DC01-4891-97ED-999D4CEFD723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bewerken</a:t>
            </a:r>
            <a:endParaRPr lang="en-US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F8B5A2-B16E-47CC-BF35-D9FEC1216C65}" type="datetimeFigureOut">
              <a:rPr lang="nl-NL"/>
              <a:pPr>
                <a:defRPr/>
              </a:pPr>
              <a:t>12-3-2015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47607B-C51D-47CE-9A18-B682A4AAEB01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  <p:grpSp>
        <p:nvGrpSpPr>
          <p:cNvPr id="1033" name="Groeperen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68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7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PowerPoint_Slide1.sld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PowerPoint_Slide2.sld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PowerPoint_Slide3.sldx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/>
              <a:t>DÉPASSEMENT DU BUDGET DANS LE CADRE DE L'ART. 13</a:t>
            </a:r>
            <a:endParaRPr lang="nl-NL" dirty="0"/>
          </a:p>
        </p:txBody>
      </p:sp>
      <p:sp>
        <p:nvSpPr>
          <p:cNvPr id="14338" name="Sub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002592"/>
          </a:xfrm>
        </p:spPr>
        <p:txBody>
          <a:bodyPr/>
          <a:lstStyle/>
          <a:p>
            <a:pPr marR="0" eaLnBrk="1" hangingPunct="1"/>
            <a:r>
              <a:rPr lang="nl-NL" dirty="0" smtClean="0"/>
              <a:t>JAN VERBEKE</a:t>
            </a:r>
          </a:p>
          <a:p>
            <a:pPr marR="0" eaLnBrk="1" hangingPunct="1"/>
            <a:r>
              <a:rPr lang="nl-NL"/>
              <a:t>Union professionnelle soins </a:t>
            </a:r>
            <a:r>
              <a:rPr lang="nl-NL" smtClean="0"/>
              <a:t>intensifs</a:t>
            </a:r>
          </a:p>
          <a:p>
            <a:pPr marR="0" eaLnBrk="1" hangingPunct="1"/>
            <a:r>
              <a:rPr lang="nl-NL" smtClean="0"/>
              <a:t>26.02.2015</a:t>
            </a:r>
            <a:endParaRPr lang="nl-NL" dirty="0" smtClean="0"/>
          </a:p>
          <a:p>
            <a:pPr marR="0" eaLnBrk="1" hangingPunct="1"/>
            <a:endParaRPr lang="nl-NL" dirty="0"/>
          </a:p>
          <a:p>
            <a:pPr marR="0" eaLnBrk="1" hangingPunct="1"/>
            <a:r>
              <a:rPr lang="nl-NL" smtClean="0"/>
              <a:t>Source : INAMI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176" y="734115"/>
            <a:ext cx="8305800" cy="3956180"/>
          </a:xfrm>
        </p:spPr>
        <p:txBody>
          <a:bodyPr>
            <a:normAutofit/>
          </a:bodyPr>
          <a:lstStyle/>
          <a:p>
            <a:pPr algn="ctr"/>
            <a:r>
              <a:rPr lang="fr-BE" dirty="0" smtClean="0"/>
              <a:t>Eliminer un dépassement de budget de 28,953 millions d'euros en réanimation.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65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nl-BE" sz="4000" dirty="0" err="1" smtClean="0"/>
              <a:t>Dépenses</a:t>
            </a:r>
            <a:r>
              <a:rPr lang="nl-BE" sz="4000" dirty="0" smtClean="0"/>
              <a:t> art. 13 en </a:t>
            </a:r>
            <a:r>
              <a:rPr lang="nl-BE" sz="4000" dirty="0" err="1" smtClean="0"/>
              <a:t>euros</a:t>
            </a:r>
            <a:endParaRPr lang="nl-BE" sz="40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6" y="1528997"/>
            <a:ext cx="8329144" cy="500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512" y="756"/>
            <a:ext cx="9572640" cy="11430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Hausse de </a:t>
            </a:r>
            <a:r>
              <a:rPr lang="nl-NL" sz="4000" dirty="0"/>
              <a:t>45 </a:t>
            </a:r>
            <a:r>
              <a:rPr lang="nl-NL" sz="4000" dirty="0" err="1" smtClean="0"/>
              <a:t>millions</a:t>
            </a:r>
            <a:r>
              <a:rPr lang="nl-NL" sz="4000" dirty="0" smtClean="0"/>
              <a:t> </a:t>
            </a:r>
            <a:r>
              <a:rPr lang="nl-NL" sz="4000" dirty="0" err="1" smtClean="0"/>
              <a:t>d'euros</a:t>
            </a:r>
            <a:r>
              <a:rPr lang="nl-NL" sz="4000" dirty="0" smtClean="0"/>
              <a:t> </a:t>
            </a:r>
            <a:r>
              <a:rPr lang="nl-NL" sz="4000" dirty="0"/>
              <a:t>2012-2013</a:t>
            </a:r>
            <a:endParaRPr lang="nl-BE" sz="40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2" y="1469036"/>
            <a:ext cx="8670645" cy="52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1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637"/>
            <a:ext cx="9669517" cy="1158099"/>
          </a:xfrm>
        </p:spPr>
        <p:txBody>
          <a:bodyPr>
            <a:noAutofit/>
          </a:bodyPr>
          <a:lstStyle/>
          <a:p>
            <a:pPr algn="ctr"/>
            <a:r>
              <a:rPr lang="fr-BE" sz="3800" dirty="0" smtClean="0"/>
              <a:t> </a:t>
            </a:r>
            <a:r>
              <a:rPr lang="fr-BE" sz="4000" dirty="0" err="1" smtClean="0"/>
              <a:t>Intensivistes</a:t>
            </a:r>
            <a:r>
              <a:rPr lang="fr-BE" sz="4000" dirty="0" smtClean="0"/>
              <a:t> agréés, total 835</a:t>
            </a:r>
            <a:endParaRPr lang="fr-BE" sz="4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1" y="1484025"/>
            <a:ext cx="7930142" cy="47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8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69373"/>
            <a:ext cx="8229600" cy="1143000"/>
          </a:xfrm>
        </p:spPr>
        <p:txBody>
          <a:bodyPr/>
          <a:lstStyle/>
          <a:p>
            <a:r>
              <a:rPr lang="nl-BE" smtClean="0"/>
              <a:t>Principaux dépassements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275045" cy="659352"/>
          </a:xfrm>
        </p:spPr>
        <p:txBody>
          <a:bodyPr/>
          <a:lstStyle/>
          <a:p>
            <a:pPr algn="r"/>
            <a:r>
              <a:rPr lang="nl-BE" smtClean="0"/>
              <a:t>Dépenses      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483509" y="1848673"/>
            <a:ext cx="4683323" cy="654843"/>
          </a:xfrm>
        </p:spPr>
        <p:txBody>
          <a:bodyPr/>
          <a:lstStyle/>
          <a:p>
            <a:r>
              <a:rPr lang="nl-BE" smtClean="0"/>
              <a:t>Évaluation      Dépassement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136634" y="2514600"/>
            <a:ext cx="4360754" cy="3845720"/>
          </a:xfrm>
        </p:spPr>
        <p:txBody>
          <a:bodyPr/>
          <a:lstStyle/>
          <a:p>
            <a:pPr marL="0" indent="0">
              <a:buNone/>
            </a:pPr>
            <a:r>
              <a:rPr lang="nl-BE" i="1" dirty="0" err="1" smtClean="0"/>
              <a:t>Monit</a:t>
            </a:r>
            <a:r>
              <a:rPr lang="nl-BE" i="1" smtClean="0"/>
              <a:t>. urgences 1</a:t>
            </a:r>
            <a:r>
              <a:rPr lang="nl-BE" i="1" baseline="30000" smtClean="0"/>
              <a:t>e</a:t>
            </a:r>
            <a:r>
              <a:rPr lang="nl-BE" i="1" smtClean="0"/>
              <a:t> jour</a:t>
            </a:r>
            <a:r>
              <a:rPr lang="nl-BE" dirty="0" smtClean="0"/>
              <a:t>				5.259.809,70</a:t>
            </a:r>
          </a:p>
          <a:p>
            <a:pPr marL="0" indent="0">
              <a:buNone/>
            </a:pPr>
            <a:r>
              <a:rPr lang="nl-BE" i="1" dirty="0" err="1" smtClean="0"/>
              <a:t>Monit</a:t>
            </a:r>
            <a:r>
              <a:rPr lang="nl-BE" i="1" dirty="0" smtClean="0"/>
              <a:t>. </a:t>
            </a:r>
            <a:r>
              <a:rPr lang="nl-BE" i="1" dirty="0" err="1" smtClean="0"/>
              <a:t>Hosp</a:t>
            </a:r>
            <a:r>
              <a:rPr lang="nl-BE" i="1" smtClean="0"/>
              <a:t>. 1</a:t>
            </a:r>
            <a:r>
              <a:rPr lang="nl-BE" i="1" baseline="30000"/>
              <a:t>e</a:t>
            </a:r>
            <a:r>
              <a:rPr lang="nl-BE" i="1" smtClean="0"/>
              <a:t> jour</a:t>
            </a:r>
            <a:endParaRPr lang="nl-BE" i="1" dirty="0" smtClean="0"/>
          </a:p>
          <a:p>
            <a:pPr marL="0" indent="0">
              <a:buNone/>
            </a:pPr>
            <a:r>
              <a:rPr lang="nl-BE" dirty="0" smtClean="0"/>
              <a:t>		6.120.538,87</a:t>
            </a:r>
          </a:p>
          <a:p>
            <a:pPr marL="0" indent="0">
              <a:buNone/>
            </a:pPr>
            <a:r>
              <a:rPr lang="nl-NL" i="1" smtClean="0"/>
              <a:t>Surveillance SI 2</a:t>
            </a:r>
            <a:r>
              <a:rPr lang="nl-BE" i="1" baseline="30000"/>
              <a:t>e</a:t>
            </a:r>
            <a:r>
              <a:rPr lang="nl-NL" i="1" smtClean="0"/>
              <a:t> jour et suivants</a:t>
            </a:r>
            <a:endParaRPr lang="nl-NL" i="1" dirty="0"/>
          </a:p>
          <a:p>
            <a:pPr marL="0" indent="0">
              <a:buNone/>
            </a:pPr>
            <a:r>
              <a:rPr lang="nl-BE" dirty="0" smtClean="0"/>
              <a:t>		66.804.063,09</a:t>
            </a:r>
          </a:p>
          <a:p>
            <a:pPr marL="0" indent="0">
              <a:buNone/>
            </a:pPr>
            <a:r>
              <a:rPr lang="nl-BE" i="1" smtClean="0"/>
              <a:t>Supplément nuit intensiviste</a:t>
            </a:r>
            <a:endParaRPr lang="nl-BE" i="1" dirty="0" smtClean="0"/>
          </a:p>
          <a:p>
            <a:pPr marL="0" indent="0">
              <a:buNone/>
            </a:pPr>
            <a:r>
              <a:rPr lang="nl-BE" dirty="0" smtClean="0"/>
              <a:t>		11.367.795,65</a:t>
            </a:r>
          </a:p>
          <a:p>
            <a:pPr marL="0" indent="0">
              <a:buNone/>
            </a:pPr>
            <a:r>
              <a:rPr lang="nl-BE" i="1" smtClean="0"/>
              <a:t>Ventilation 2</a:t>
            </a:r>
            <a:r>
              <a:rPr lang="nl-BE" i="1" baseline="30000"/>
              <a:t>e</a:t>
            </a:r>
            <a:r>
              <a:rPr lang="nl-BE" i="1" smtClean="0"/>
              <a:t> jour et suivants</a:t>
            </a:r>
            <a:endParaRPr lang="nl-BE" i="1" dirty="0" smtClean="0"/>
          </a:p>
          <a:p>
            <a:pPr marL="0" indent="0">
              <a:buNone/>
            </a:pPr>
            <a:r>
              <a:rPr lang="nl-BE" dirty="0" smtClean="0"/>
              <a:t>		23.758.750,32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6363" y="2439957"/>
            <a:ext cx="4041775" cy="3967018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1.514.087,02	3.745.722,68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2.248.594,14	3.872.139,59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48.083.607,09	18.720.456,19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3.348.167,10	8.019.628,55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21.928.062,15	1.830.688,17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7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5707"/>
            <a:ext cx="8305800" cy="797777"/>
          </a:xfrm>
        </p:spPr>
        <p:txBody>
          <a:bodyPr>
            <a:normAutofit/>
          </a:bodyPr>
          <a:lstStyle/>
          <a:p>
            <a:pPr algn="ctr"/>
            <a:r>
              <a:rPr lang="nl-BE" sz="3600" b="1" dirty="0" err="1" smtClean="0"/>
              <a:t>Principaux</a:t>
            </a:r>
            <a:r>
              <a:rPr lang="nl-BE" sz="3600" b="1" dirty="0" smtClean="0"/>
              <a:t> </a:t>
            </a:r>
            <a:r>
              <a:rPr lang="nl-BE" sz="3600" b="1" dirty="0" err="1" smtClean="0"/>
              <a:t>dépassements</a:t>
            </a:r>
            <a:r>
              <a:rPr lang="nl-BE" sz="3600" b="1" dirty="0" smtClean="0"/>
              <a:t> en </a:t>
            </a:r>
            <a:r>
              <a:rPr lang="nl-BE" sz="3600" b="1" dirty="0" err="1" smtClean="0"/>
              <a:t>euros</a:t>
            </a:r>
            <a:endParaRPr lang="nl-BE" sz="36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" y="1349115"/>
            <a:ext cx="8778021" cy="52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52410" y="3294735"/>
            <a:ext cx="183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smtClean="0"/>
              <a:t>dépenses</a:t>
            </a:r>
            <a:endParaRPr lang="fr-BE" i="1"/>
          </a:p>
        </p:txBody>
      </p:sp>
      <p:sp>
        <p:nvSpPr>
          <p:cNvPr id="5" name="ZoneTexte 4"/>
          <p:cNvSpPr txBox="1"/>
          <p:nvPr/>
        </p:nvSpPr>
        <p:spPr>
          <a:xfrm>
            <a:off x="7652409" y="4369391"/>
            <a:ext cx="183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smtClean="0"/>
              <a:t>évaluation</a:t>
            </a:r>
            <a:endParaRPr lang="fr-BE" i="1"/>
          </a:p>
        </p:txBody>
      </p:sp>
    </p:spTree>
    <p:extLst>
      <p:ext uri="{BB962C8B-B14F-4D97-AF65-F5344CB8AC3E}">
        <p14:creationId xmlns:p14="http://schemas.microsoft.com/office/powerpoint/2010/main" val="4421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0161" y="264471"/>
            <a:ext cx="8394492" cy="1143000"/>
          </a:xfrm>
        </p:spPr>
        <p:txBody>
          <a:bodyPr/>
          <a:lstStyle/>
          <a:p>
            <a:pPr algn="ctr"/>
            <a:r>
              <a:rPr lang="nl-BE" sz="4000" smtClean="0"/>
              <a:t>Ventilation 2</a:t>
            </a:r>
            <a:r>
              <a:rPr lang="nl-BE" sz="4000" baseline="30000" smtClean="0"/>
              <a:t>e</a:t>
            </a:r>
            <a:r>
              <a:rPr lang="nl-BE" sz="4000" smtClean="0"/>
              <a:t> jour et suivants (en euros)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238" y="2399859"/>
            <a:ext cx="6932951" cy="3806070"/>
          </a:xfrm>
        </p:spPr>
        <p:txBody>
          <a:bodyPr/>
          <a:lstStyle/>
          <a:p>
            <a:pPr marL="0" indent="0" algn="r">
              <a:buNone/>
            </a:pPr>
            <a:r>
              <a:rPr lang="fr-BE" b="1" dirty="0" smtClean="0"/>
              <a:t>Évaluation				21.928.062,15</a:t>
            </a:r>
          </a:p>
          <a:p>
            <a:pPr marL="0" indent="0">
              <a:buNone/>
            </a:pPr>
            <a:endParaRPr lang="fr-BE" b="1" dirty="0" smtClean="0"/>
          </a:p>
          <a:p>
            <a:endParaRPr lang="fr-BE" b="1" dirty="0" smtClean="0"/>
          </a:p>
          <a:p>
            <a:pPr marL="0" indent="0" algn="r">
              <a:buNone/>
            </a:pPr>
            <a:r>
              <a:rPr lang="fr-BE" b="1" dirty="0" smtClean="0"/>
              <a:t>Dépenses				23.758.750,32</a:t>
            </a:r>
          </a:p>
          <a:p>
            <a:endParaRPr lang="fr-BE" b="1" dirty="0" smtClean="0"/>
          </a:p>
          <a:p>
            <a:endParaRPr lang="fr-BE" b="1" dirty="0" smtClean="0"/>
          </a:p>
          <a:p>
            <a:pPr marL="0" indent="0" algn="r">
              <a:buNone/>
            </a:pPr>
            <a:r>
              <a:rPr lang="fr-BE" b="1" dirty="0" smtClean="0"/>
              <a:t>   Dépassement			</a:t>
            </a:r>
            <a:r>
              <a:rPr lang="fr-BE" sz="3200" b="1" dirty="0" smtClean="0"/>
              <a:t>1.830.688,17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13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4343"/>
            <a:ext cx="8305800" cy="1143000"/>
          </a:xfrm>
        </p:spPr>
        <p:txBody>
          <a:bodyPr/>
          <a:lstStyle/>
          <a:p>
            <a:pPr algn="ctr"/>
            <a:r>
              <a:rPr lang="fr-BE" dirty="0" smtClean="0"/>
              <a:t>Nombre ventilations 1</a:t>
            </a:r>
            <a:r>
              <a:rPr lang="fr-BE" baseline="30000" dirty="0" smtClean="0"/>
              <a:t>er</a:t>
            </a:r>
            <a:r>
              <a:rPr lang="fr-BE" dirty="0" smtClean="0"/>
              <a:t> jour</a:t>
            </a:r>
            <a:endParaRPr lang="fr-BE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7" y="1698590"/>
            <a:ext cx="8022072" cy="482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96" y="-147145"/>
            <a:ext cx="9496097" cy="1307329"/>
          </a:xfrm>
        </p:spPr>
        <p:txBody>
          <a:bodyPr>
            <a:normAutofit/>
          </a:bodyPr>
          <a:lstStyle/>
          <a:p>
            <a:r>
              <a:rPr lang="fr-BE" sz="4000" dirty="0" smtClean="0"/>
              <a:t>Ventilations </a:t>
            </a:r>
            <a:r>
              <a:rPr lang="fr-BE" sz="4000" dirty="0"/>
              <a:t>2</a:t>
            </a:r>
            <a:r>
              <a:rPr lang="fr-BE" sz="4000" baseline="30000" dirty="0"/>
              <a:t>e</a:t>
            </a:r>
            <a:r>
              <a:rPr lang="fr-BE" sz="4000" dirty="0"/>
              <a:t> jour et suivants </a:t>
            </a:r>
            <a:r>
              <a:rPr lang="fr-BE" sz="4000" dirty="0" smtClean="0"/>
              <a:t>(</a:t>
            </a:r>
            <a:r>
              <a:rPr lang="nl-BE" sz="4000" dirty="0" err="1" smtClean="0"/>
              <a:t>nombre</a:t>
            </a:r>
            <a:r>
              <a:rPr lang="nl-BE" sz="4000" dirty="0" smtClean="0"/>
              <a:t>)</a:t>
            </a:r>
            <a:endParaRPr lang="nl-BE" sz="40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8" y="1530335"/>
            <a:ext cx="7927916" cy="476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04441" y="5915511"/>
            <a:ext cx="186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smtClean="0"/>
              <a:t>/ évaluées</a:t>
            </a:r>
            <a:endParaRPr lang="fr-BE" sz="1600" i="1"/>
          </a:p>
        </p:txBody>
      </p:sp>
      <p:sp>
        <p:nvSpPr>
          <p:cNvPr id="5" name="ZoneTexte 4"/>
          <p:cNvSpPr txBox="1"/>
          <p:nvPr/>
        </p:nvSpPr>
        <p:spPr>
          <a:xfrm>
            <a:off x="7304344" y="5915511"/>
            <a:ext cx="186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smtClean="0"/>
              <a:t>/ réalisées</a:t>
            </a:r>
            <a:endParaRPr lang="fr-BE" sz="1600" i="1"/>
          </a:p>
        </p:txBody>
      </p:sp>
    </p:spTree>
    <p:extLst>
      <p:ext uri="{BB962C8B-B14F-4D97-AF65-F5344CB8AC3E}">
        <p14:creationId xmlns:p14="http://schemas.microsoft.com/office/powerpoint/2010/main" val="13711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89" y="280473"/>
            <a:ext cx="9012621" cy="1143000"/>
          </a:xfrm>
        </p:spPr>
        <p:txBody>
          <a:bodyPr/>
          <a:lstStyle/>
          <a:p>
            <a:pPr algn="ctr"/>
            <a:r>
              <a:rPr lang="nl-BE" sz="4200" dirty="0" smtClean="0"/>
              <a:t>Monitoring 1</a:t>
            </a:r>
            <a:r>
              <a:rPr lang="nl-BE" sz="4200" baseline="30000" dirty="0" smtClean="0"/>
              <a:t>er</a:t>
            </a:r>
            <a:r>
              <a:rPr lang="nl-BE" sz="4200" dirty="0" smtClean="0"/>
              <a:t> jour </a:t>
            </a:r>
            <a:r>
              <a:rPr lang="nl-BE" sz="4200" dirty="0" err="1" smtClean="0"/>
              <a:t>urgences</a:t>
            </a:r>
            <a:r>
              <a:rPr lang="nl-BE" sz="4200" dirty="0" smtClean="0"/>
              <a:t> (en </a:t>
            </a:r>
            <a:r>
              <a:rPr lang="nl-BE" sz="4200" dirty="0" err="1" smtClean="0"/>
              <a:t>euros</a:t>
            </a:r>
            <a:r>
              <a:rPr lang="nl-BE" sz="4200" dirty="0" smtClean="0"/>
              <a:t>)</a:t>
            </a:r>
            <a:endParaRPr lang="nl-BE" sz="4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nl-BE" b="1" dirty="0" err="1" smtClean="0"/>
              <a:t>Évaluation</a:t>
            </a:r>
            <a:r>
              <a:rPr lang="nl-BE" b="1" dirty="0"/>
              <a:t>	</a:t>
            </a:r>
            <a:r>
              <a:rPr lang="nl-BE" b="1" dirty="0" smtClean="0"/>
              <a:t>				1.514.087,02</a:t>
            </a:r>
            <a:r>
              <a:rPr lang="nl-BE" b="1" dirty="0"/>
              <a:t>	</a:t>
            </a:r>
            <a:endParaRPr lang="nl-BE" b="1" dirty="0" smtClean="0"/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b="1" dirty="0"/>
          </a:p>
          <a:p>
            <a:pPr marL="0" indent="0" algn="r">
              <a:buNone/>
            </a:pPr>
            <a:r>
              <a:rPr lang="nl-BE" b="1" dirty="0" err="1" smtClean="0"/>
              <a:t>Dépenses</a:t>
            </a:r>
            <a:r>
              <a:rPr lang="nl-BE" b="1" dirty="0" smtClean="0"/>
              <a:t>				</a:t>
            </a:r>
            <a:r>
              <a:rPr lang="nl-BE" b="1" dirty="0"/>
              <a:t>	</a:t>
            </a:r>
            <a:r>
              <a:rPr lang="nl-BE" b="1" dirty="0" smtClean="0"/>
              <a:t>5.259.809,70</a:t>
            </a:r>
          </a:p>
          <a:p>
            <a:endParaRPr lang="nl-BE" b="1" dirty="0" smtClean="0"/>
          </a:p>
          <a:p>
            <a:endParaRPr lang="nl-BE" b="1" dirty="0"/>
          </a:p>
          <a:p>
            <a:pPr marL="0" indent="0" algn="r">
              <a:buNone/>
            </a:pPr>
            <a:r>
              <a:rPr lang="nl-BE" b="1" dirty="0" smtClean="0"/>
              <a:t>    </a:t>
            </a:r>
            <a:r>
              <a:rPr lang="nl-BE" b="1" dirty="0" err="1" smtClean="0"/>
              <a:t>Dépassement</a:t>
            </a:r>
            <a:r>
              <a:rPr lang="nl-BE" b="1" dirty="0" smtClean="0"/>
              <a:t>			</a:t>
            </a:r>
            <a:r>
              <a:rPr lang="nl-BE" b="1" dirty="0"/>
              <a:t>	</a:t>
            </a:r>
            <a:r>
              <a:rPr lang="nl-BE" sz="3200" b="1" dirty="0" smtClean="0"/>
              <a:t>3.745.722,68</a:t>
            </a:r>
            <a:endParaRPr lang="nl-BE" sz="3200" b="1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0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ExpensiveCareU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775" y="336550"/>
            <a:ext cx="5067300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5780"/>
            <a:ext cx="8305800" cy="1920240"/>
          </a:xfrm>
        </p:spPr>
        <p:txBody>
          <a:bodyPr>
            <a:normAutofit fontScale="90000"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fr-BE" sz="4000" b="1" dirty="0" smtClean="0"/>
              <a:t>Monitoring urgences non invasives   212015</a:t>
            </a:r>
            <a:r>
              <a:rPr lang="fr-BE" sz="3600" b="1" dirty="0" smtClean="0"/>
              <a:t/>
            </a:r>
            <a:br>
              <a:rPr lang="fr-BE" sz="3600" b="1" dirty="0" smtClean="0"/>
            </a:br>
            <a:r>
              <a:rPr lang="fr-BE" sz="2700" b="1" dirty="0" smtClean="0"/>
              <a:t>budget 2013		1.514.087 euros</a:t>
            </a:r>
            <a:br>
              <a:rPr lang="fr-BE" sz="2700" b="1" dirty="0" smtClean="0"/>
            </a:br>
            <a:r>
              <a:rPr lang="fr-BE" sz="2700" b="1" dirty="0" smtClean="0"/>
              <a:t>dépenses 2013	5.259.809 euros</a:t>
            </a:r>
            <a:br>
              <a:rPr lang="fr-BE" sz="2700" b="1" dirty="0" smtClean="0"/>
            </a:br>
            <a:endParaRPr lang="fr-BE" sz="2700" b="1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" y="2814580"/>
            <a:ext cx="8831401" cy="360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5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09904" y="227921"/>
            <a:ext cx="9963807" cy="1143000"/>
          </a:xfrm>
        </p:spPr>
        <p:txBody>
          <a:bodyPr/>
          <a:lstStyle/>
          <a:p>
            <a:pPr algn="ctr"/>
            <a:r>
              <a:rPr lang="nl-BE" sz="4400" dirty="0" smtClean="0"/>
              <a:t>Monitoring 1</a:t>
            </a:r>
            <a:r>
              <a:rPr lang="nl-BE" sz="4400" baseline="30000" dirty="0" smtClean="0"/>
              <a:t>er</a:t>
            </a:r>
            <a:r>
              <a:rPr lang="nl-BE" sz="4400" dirty="0" smtClean="0"/>
              <a:t> jour </a:t>
            </a:r>
            <a:r>
              <a:rPr lang="nl-BE" sz="4400" dirty="0" err="1" smtClean="0"/>
              <a:t>hosp</a:t>
            </a:r>
            <a:r>
              <a:rPr lang="nl-BE" sz="4400" dirty="0" smtClean="0"/>
              <a:t>. (en </a:t>
            </a:r>
            <a:r>
              <a:rPr lang="nl-BE" sz="4400" dirty="0" err="1" smtClean="0"/>
              <a:t>euros</a:t>
            </a:r>
            <a:r>
              <a:rPr lang="nl-BE" sz="4400" dirty="0" smtClean="0"/>
              <a:t>)</a:t>
            </a:r>
            <a:endParaRPr lang="nl-BE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r-BE" b="1" dirty="0" smtClean="0"/>
              <a:t>Évaluation					2.248.594,14	</a:t>
            </a:r>
          </a:p>
          <a:p>
            <a:pPr marL="0" indent="0">
              <a:buNone/>
            </a:pPr>
            <a:endParaRPr lang="fr-BE" b="1" dirty="0" smtClean="0"/>
          </a:p>
          <a:p>
            <a:pPr marL="0" indent="0">
              <a:buNone/>
            </a:pPr>
            <a:endParaRPr lang="fr-BE" b="1" dirty="0" smtClean="0"/>
          </a:p>
          <a:p>
            <a:pPr marL="0" indent="0" algn="r">
              <a:buNone/>
            </a:pPr>
            <a:r>
              <a:rPr lang="fr-BE" b="1" dirty="0" smtClean="0"/>
              <a:t>Dépenses					6.120.538,87</a:t>
            </a:r>
          </a:p>
          <a:p>
            <a:endParaRPr lang="fr-BE" b="1" dirty="0" smtClean="0"/>
          </a:p>
          <a:p>
            <a:pPr marL="0" indent="0">
              <a:buNone/>
            </a:pPr>
            <a:endParaRPr lang="fr-BE" b="1" dirty="0" smtClean="0"/>
          </a:p>
          <a:p>
            <a:pPr marL="0" indent="0" algn="r">
              <a:buNone/>
            </a:pPr>
            <a:r>
              <a:rPr lang="fr-BE" b="1" dirty="0" smtClean="0"/>
              <a:t>    Dépassement				</a:t>
            </a:r>
            <a:r>
              <a:rPr lang="fr-BE" sz="3200" b="1" dirty="0" smtClean="0"/>
              <a:t>3.872.139,59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49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628" y="792162"/>
            <a:ext cx="8229600" cy="1516697"/>
          </a:xfrm>
        </p:spPr>
        <p:txBody>
          <a:bodyPr/>
          <a:lstStyle/>
          <a:p>
            <a:pPr algn="ctr"/>
            <a:r>
              <a:rPr lang="nl-BE" sz="4400" dirty="0" smtClean="0"/>
              <a:t>Surveillance 2</a:t>
            </a:r>
            <a:r>
              <a:rPr lang="nl-BE" sz="4400" baseline="30000" dirty="0" smtClean="0"/>
              <a:t>e</a:t>
            </a:r>
            <a:r>
              <a:rPr lang="nl-BE" sz="4400" dirty="0" smtClean="0"/>
              <a:t> jour et </a:t>
            </a:r>
            <a:r>
              <a:rPr lang="nl-BE" sz="4400" dirty="0" err="1" smtClean="0"/>
              <a:t>suivants</a:t>
            </a:r>
            <a:r>
              <a:rPr lang="nl-BE" sz="4400" dirty="0" smtClean="0"/>
              <a:t> (en </a:t>
            </a:r>
            <a:r>
              <a:rPr lang="nl-BE" sz="4400" dirty="0" err="1" smtClean="0"/>
              <a:t>euros</a:t>
            </a:r>
            <a:r>
              <a:rPr lang="nl-BE" sz="4400" dirty="0" smtClean="0"/>
              <a:t>)</a:t>
            </a:r>
            <a:endParaRPr lang="nl-BE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06040"/>
            <a:ext cx="8229600" cy="3928767"/>
          </a:xfrm>
        </p:spPr>
        <p:txBody>
          <a:bodyPr/>
          <a:lstStyle/>
          <a:p>
            <a:pPr marL="0" indent="0" algn="r">
              <a:buNone/>
            </a:pPr>
            <a:r>
              <a:rPr lang="nl-BE" b="1" dirty="0" err="1" smtClean="0"/>
              <a:t>Évaluation</a:t>
            </a:r>
            <a:r>
              <a:rPr lang="nl-BE" b="1" dirty="0"/>
              <a:t>	</a:t>
            </a:r>
            <a:r>
              <a:rPr lang="nl-BE" b="1" dirty="0" smtClean="0"/>
              <a:t>			</a:t>
            </a:r>
            <a:r>
              <a:rPr lang="nl-BE" b="1" dirty="0"/>
              <a:t>	</a:t>
            </a:r>
            <a:r>
              <a:rPr lang="nl-BE" b="1" dirty="0" smtClean="0"/>
              <a:t>48.083.607,00</a:t>
            </a:r>
            <a:r>
              <a:rPr lang="nl-BE" b="1" dirty="0"/>
              <a:t>	</a:t>
            </a:r>
            <a:endParaRPr lang="nl-BE" b="1" dirty="0" smtClean="0"/>
          </a:p>
          <a:p>
            <a:pPr marL="0" indent="0">
              <a:buNone/>
            </a:pPr>
            <a:endParaRPr lang="nl-BE" b="1" dirty="0"/>
          </a:p>
          <a:p>
            <a:pPr marL="0" indent="0" algn="r">
              <a:buNone/>
            </a:pPr>
            <a:r>
              <a:rPr lang="nl-BE" b="1" dirty="0"/>
              <a:t> </a:t>
            </a:r>
            <a:r>
              <a:rPr lang="nl-BE" b="1" dirty="0" smtClean="0"/>
              <a:t> </a:t>
            </a:r>
            <a:r>
              <a:rPr lang="nl-BE" b="1" dirty="0" err="1" smtClean="0"/>
              <a:t>Dépenses</a:t>
            </a:r>
            <a:r>
              <a:rPr lang="nl-BE" b="1" dirty="0" smtClean="0"/>
              <a:t>				</a:t>
            </a:r>
            <a:r>
              <a:rPr lang="nl-BE" b="1" dirty="0"/>
              <a:t>	</a:t>
            </a:r>
            <a:r>
              <a:rPr lang="nl-BE" b="1" dirty="0" smtClean="0"/>
              <a:t>66.804.063,09</a:t>
            </a:r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b="1" dirty="0"/>
          </a:p>
          <a:p>
            <a:pPr marL="0" indent="0" algn="r">
              <a:buNone/>
            </a:pPr>
            <a:r>
              <a:rPr lang="nl-BE" b="1" dirty="0" smtClean="0"/>
              <a:t>     </a:t>
            </a:r>
            <a:r>
              <a:rPr lang="nl-BE" b="1" dirty="0" err="1" smtClean="0"/>
              <a:t>Dépassement</a:t>
            </a:r>
            <a:r>
              <a:rPr lang="nl-BE" b="1" dirty="0" smtClean="0"/>
              <a:t>			</a:t>
            </a:r>
            <a:r>
              <a:rPr lang="nl-BE" b="1" dirty="0"/>
              <a:t>	</a:t>
            </a:r>
            <a:r>
              <a:rPr lang="nl-BE" sz="3200" b="1" dirty="0"/>
              <a:t>18.720.456,19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52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214" y="125064"/>
            <a:ext cx="9012621" cy="1143000"/>
          </a:xfrm>
        </p:spPr>
        <p:txBody>
          <a:bodyPr/>
          <a:lstStyle/>
          <a:p>
            <a:r>
              <a:rPr lang="nl-BE" sz="4800" smtClean="0"/>
              <a:t>Total jours surveillance 2012 </a:t>
            </a:r>
            <a:r>
              <a:rPr lang="nl-BE" sz="4800" dirty="0" smtClean="0"/>
              <a:t>- 2013</a:t>
            </a:r>
            <a:endParaRPr lang="nl-BE" sz="4800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2" y="1614196"/>
            <a:ext cx="8475827" cy="50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845" y="132037"/>
            <a:ext cx="8770883" cy="1143000"/>
          </a:xfrm>
        </p:spPr>
        <p:txBody>
          <a:bodyPr/>
          <a:lstStyle/>
          <a:p>
            <a:r>
              <a:rPr lang="nl-BE" sz="4400" smtClean="0"/>
              <a:t>Nombre de jours surveillance SI 2013</a:t>
            </a:r>
            <a:endParaRPr lang="nl-BE" sz="4400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6" y="1690020"/>
            <a:ext cx="8274023" cy="49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544777" y="3373821"/>
            <a:ext cx="216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smtClean="0"/>
              <a:t>2</a:t>
            </a:r>
            <a:r>
              <a:rPr lang="fr-BE" sz="1600" i="1" baseline="30000" smtClean="0"/>
              <a:t>e</a:t>
            </a:r>
            <a:r>
              <a:rPr lang="fr-BE" sz="1600" i="1" smtClean="0"/>
              <a:t> jour surveillance SI</a:t>
            </a:r>
            <a:endParaRPr lang="fr-BE" sz="1600" i="1"/>
          </a:p>
        </p:txBody>
      </p:sp>
      <p:sp>
        <p:nvSpPr>
          <p:cNvPr id="5" name="ZoneTexte 4"/>
          <p:cNvSpPr txBox="1"/>
          <p:nvPr/>
        </p:nvSpPr>
        <p:spPr>
          <a:xfrm>
            <a:off x="6604168" y="4619135"/>
            <a:ext cx="216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smtClean="0"/>
              <a:t>1</a:t>
            </a:r>
            <a:r>
              <a:rPr lang="fr-BE" sz="1600" i="1" baseline="30000" smtClean="0"/>
              <a:t>er</a:t>
            </a:r>
            <a:r>
              <a:rPr lang="fr-BE" sz="1600" i="1" smtClean="0"/>
              <a:t> jour surveillance SI</a:t>
            </a:r>
            <a:endParaRPr lang="fr-BE" sz="1600" i="1"/>
          </a:p>
        </p:txBody>
      </p:sp>
      <p:sp>
        <p:nvSpPr>
          <p:cNvPr id="4" name="ZoneTexte 3"/>
          <p:cNvSpPr txBox="1"/>
          <p:nvPr/>
        </p:nvSpPr>
        <p:spPr>
          <a:xfrm>
            <a:off x="3343871" y="6286947"/>
            <a:ext cx="1376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smtClean="0"/>
              <a:t>effectif</a:t>
            </a:r>
            <a:endParaRPr lang="fr-BE" sz="1600" i="1"/>
          </a:p>
        </p:txBody>
      </p:sp>
      <p:sp>
        <p:nvSpPr>
          <p:cNvPr id="7" name="ZoneTexte 6"/>
          <p:cNvSpPr txBox="1"/>
          <p:nvPr/>
        </p:nvSpPr>
        <p:spPr>
          <a:xfrm>
            <a:off x="5712371" y="6257961"/>
            <a:ext cx="1376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smtClean="0"/>
              <a:t>évalué</a:t>
            </a:r>
            <a:endParaRPr lang="fr-BE" sz="1600" i="1"/>
          </a:p>
        </p:txBody>
      </p:sp>
    </p:spTree>
    <p:extLst>
      <p:ext uri="{BB962C8B-B14F-4D97-AF65-F5344CB8AC3E}">
        <p14:creationId xmlns:p14="http://schemas.microsoft.com/office/powerpoint/2010/main" val="24897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2082"/>
            <a:ext cx="8686800" cy="1316677"/>
          </a:xfrm>
        </p:spPr>
        <p:txBody>
          <a:bodyPr/>
          <a:lstStyle/>
          <a:p>
            <a:r>
              <a:rPr lang="nl-BE" sz="4500" dirty="0" smtClean="0"/>
              <a:t>591.705 jours de surveillance en SI</a:t>
            </a:r>
            <a:endParaRPr lang="nl-BE" sz="4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Admission indication SI  ?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FF0000"/>
                </a:solidFill>
              </a:rPr>
              <a:t>		</a:t>
            </a:r>
            <a:r>
              <a:rPr lang="fr-BE" dirty="0" smtClean="0"/>
              <a:t>AR 27.04.1998</a:t>
            </a:r>
          </a:p>
          <a:p>
            <a:r>
              <a:rPr lang="fr-BE" dirty="0" smtClean="0"/>
              <a:t>Sous-évaluation journées SI justifiées par l'INAMI  ?</a:t>
            </a:r>
          </a:p>
          <a:p>
            <a:pPr marL="0" indent="0">
              <a:buNone/>
            </a:pPr>
            <a:r>
              <a:rPr lang="fr-BE" dirty="0" smtClean="0"/>
              <a:t>		467.798  journées justifiées évaluées</a:t>
            </a:r>
          </a:p>
          <a:p>
            <a:r>
              <a:rPr lang="fr-BE" dirty="0" smtClean="0"/>
              <a:t>Surveillance facturation de lits non SI</a:t>
            </a:r>
          </a:p>
          <a:p>
            <a:pPr marL="0" indent="0">
              <a:buNone/>
            </a:pPr>
            <a:r>
              <a:rPr lang="fr-BE" dirty="0" smtClean="0"/>
              <a:t>		</a:t>
            </a:r>
          </a:p>
          <a:p>
            <a:r>
              <a:rPr lang="fr-BE" dirty="0" smtClean="0"/>
              <a:t>Interdiction de cumul avec anesthésie non respectée</a:t>
            </a:r>
          </a:p>
          <a:p>
            <a:pPr marL="0" indent="0">
              <a:buNone/>
            </a:pPr>
            <a:r>
              <a:rPr lang="fr-BE" dirty="0" smtClean="0"/>
              <a:t>		art. 12 §3  2° d)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75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95970"/>
              </p:ext>
            </p:extLst>
          </p:nvPr>
        </p:nvGraphicFramePr>
        <p:xfrm>
          <a:off x="0" y="-37828"/>
          <a:ext cx="9195503" cy="6895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1" name="Slide" r:id="rId4" imgW="3308655" imgH="2481111" progId="PowerPoint.Slide.12">
                  <p:embed/>
                </p:oleObj>
              </mc:Choice>
              <mc:Fallback>
                <p:oleObj name="Slide" r:id="rId4" imgW="3308655" imgH="2481111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7828"/>
                        <a:ext cx="9195503" cy="6895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4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Rapport INAMI 17.06.2005</a:t>
            </a:r>
            <a:br>
              <a:rPr lang="nl-NL" smtClean="0"/>
            </a:br>
            <a:r>
              <a:rPr lang="fr-BE" sz="2700"/>
              <a:t>Service d’évaluation et de contrôle médicaux (SECM)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26404"/>
            <a:ext cx="8229600" cy="2892582"/>
          </a:xfrm>
        </p:spPr>
        <p:txBody>
          <a:bodyPr/>
          <a:lstStyle/>
          <a:p>
            <a:pPr algn="ctr">
              <a:buNone/>
            </a:pPr>
            <a:r>
              <a:rPr lang="fr-BE" sz="2800" b="1" dirty="0" smtClean="0"/>
              <a:t>Enquête sur la pratique médicale et la conformité relatives aux prestations et divisions soins intensifs 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2106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5145"/>
            <a:ext cx="8229600" cy="1143000"/>
          </a:xfrm>
        </p:spPr>
        <p:txBody>
          <a:bodyPr/>
          <a:lstStyle/>
          <a:p>
            <a:r>
              <a:rPr lang="nl-BE" smtClean="0"/>
              <a:t>591.705 jours de surveillance SI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Indication admission SI  ?</a:t>
            </a:r>
          </a:p>
          <a:p>
            <a:pPr marL="0" indent="0">
              <a:buNone/>
            </a:pPr>
            <a:r>
              <a:rPr lang="fr-BE" dirty="0" smtClean="0"/>
              <a:t>		KB 27/04/1998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Sous-évaluation de l'INAMI des journées SI justifiées ?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FF0000"/>
                </a:solidFill>
              </a:rPr>
              <a:t>	</a:t>
            </a:r>
            <a:r>
              <a:rPr lang="fr-BE" dirty="0" smtClean="0"/>
              <a:t>467.798  journées de surveillance sous-évaluées</a:t>
            </a:r>
          </a:p>
          <a:p>
            <a:r>
              <a:rPr lang="fr-BE" dirty="0" smtClean="0"/>
              <a:t>Surveillance facturation lits </a:t>
            </a:r>
            <a:r>
              <a:rPr lang="fr-BE" dirty="0" err="1" smtClean="0"/>
              <a:t>non-SI</a:t>
            </a:r>
            <a:r>
              <a:rPr lang="fr-BE" dirty="0" smtClean="0"/>
              <a:t>		</a:t>
            </a:r>
          </a:p>
          <a:p>
            <a:r>
              <a:rPr lang="fr-BE" dirty="0" smtClean="0"/>
              <a:t>Interdiction de cumul avec anesthésie non respectée</a:t>
            </a:r>
          </a:p>
          <a:p>
            <a:pPr marL="0" indent="0">
              <a:buNone/>
            </a:pPr>
            <a:r>
              <a:rPr lang="fr-BE" dirty="0" smtClean="0"/>
              <a:t>		art. 12 §3  2° d)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25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6711" y="799703"/>
            <a:ext cx="9317421" cy="1143000"/>
          </a:xfrm>
        </p:spPr>
        <p:txBody>
          <a:bodyPr/>
          <a:lstStyle/>
          <a:p>
            <a:pPr algn="ctr"/>
            <a:r>
              <a:rPr lang="nl-BE" sz="4500" smtClean="0"/>
              <a:t>Estimation jours de surveillance INAMI</a:t>
            </a:r>
            <a:r>
              <a:rPr lang="nl-BE" sz="4500" dirty="0" smtClean="0"/>
              <a:t/>
            </a:r>
            <a:br>
              <a:rPr lang="nl-BE" sz="4500" dirty="0" smtClean="0"/>
            </a:br>
            <a:r>
              <a:rPr lang="nl-BE" sz="4500" dirty="0" smtClean="0"/>
              <a:t>467.798</a:t>
            </a:r>
            <a:endParaRPr lang="nl-BE" sz="4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57699"/>
            <a:ext cx="8229600" cy="4389437"/>
          </a:xfrm>
        </p:spPr>
        <p:txBody>
          <a:bodyPr/>
          <a:lstStyle/>
          <a:p>
            <a:r>
              <a:rPr lang="nl-BE" sz="2500" b="1" smtClean="0"/>
              <a:t>Enregistrement des jours d'hospitalisation en SI 2012</a:t>
            </a:r>
            <a:endParaRPr lang="nl-BE" sz="2500" b="1" dirty="0" smtClean="0"/>
          </a:p>
          <a:p>
            <a:pPr marL="0" indent="0">
              <a:buNone/>
            </a:pPr>
            <a:r>
              <a:rPr lang="nl-BE" sz="2500" b="1" smtClean="0"/>
              <a:t>	jours d'hospitalisation &gt;&lt; jours de surveillance</a:t>
            </a:r>
            <a:endParaRPr lang="nl-BE" sz="2500" b="1" dirty="0" smtClean="0"/>
          </a:p>
          <a:p>
            <a:pPr marL="0" indent="0">
              <a:buNone/>
            </a:pPr>
            <a:r>
              <a:rPr lang="nl-BE" sz="2500" b="1"/>
              <a:t>	</a:t>
            </a:r>
            <a:r>
              <a:rPr lang="nl-BE" sz="2500" b="1" smtClean="0"/>
              <a:t>460.000 jours d'hospitalisation SI</a:t>
            </a:r>
            <a:endParaRPr lang="nl-BE" sz="2500" b="1" dirty="0" smtClean="0"/>
          </a:p>
          <a:p>
            <a:pPr marL="0" indent="0">
              <a:buNone/>
            </a:pPr>
            <a:endParaRPr lang="nl-BE" sz="2500" b="1" dirty="0"/>
          </a:p>
          <a:p>
            <a:r>
              <a:rPr lang="nl-BE" sz="2500" b="1" smtClean="0"/>
              <a:t>Jours de surveillance SI= 1750 lits SI </a:t>
            </a:r>
            <a:r>
              <a:rPr lang="nl-BE" sz="2500" b="1" dirty="0" smtClean="0"/>
              <a:t>X 365 X 75 % </a:t>
            </a:r>
          </a:p>
          <a:p>
            <a:pPr marL="0" indent="0">
              <a:buNone/>
            </a:pPr>
            <a:r>
              <a:rPr lang="nl-BE" sz="2500" smtClean="0"/>
              <a:t>	</a:t>
            </a:r>
            <a:r>
              <a:rPr lang="nl-BE" sz="2500" b="1" smtClean="0"/>
              <a:t>En réalité		1840 lits SI</a:t>
            </a:r>
            <a:endParaRPr lang="nl-BE" sz="2500" b="1" dirty="0" smtClean="0"/>
          </a:p>
          <a:p>
            <a:pPr marL="0" indent="0">
              <a:buNone/>
            </a:pPr>
            <a:r>
              <a:rPr lang="nl-BE" sz="2500" b="1" dirty="0"/>
              <a:t>	</a:t>
            </a:r>
            <a:r>
              <a:rPr lang="nl-BE" sz="2500" b="1" dirty="0" smtClean="0"/>
              <a:t>	</a:t>
            </a:r>
            <a:r>
              <a:rPr lang="nl-BE" sz="2500" b="1" smtClean="0"/>
              <a:t>	 	occupation moyenne de </a:t>
            </a:r>
            <a:r>
              <a:rPr lang="nl-BE" sz="2500" b="1" dirty="0" smtClean="0"/>
              <a:t>80 </a:t>
            </a:r>
            <a:r>
              <a:rPr lang="nl-BE" sz="2500" b="1" smtClean="0"/>
              <a:t>% </a:t>
            </a:r>
            <a:r>
              <a:rPr lang="nl-BE" b="1" dirty="0"/>
              <a:t>	</a:t>
            </a:r>
            <a:r>
              <a:rPr lang="nl-BE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23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4973"/>
            <a:ext cx="8229600" cy="1143000"/>
          </a:xfrm>
        </p:spPr>
        <p:txBody>
          <a:bodyPr/>
          <a:lstStyle/>
          <a:p>
            <a:r>
              <a:rPr lang="nl-BE"/>
              <a:t>Historique 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2608"/>
            <a:ext cx="8229600" cy="4829531"/>
          </a:xfrm>
        </p:spPr>
        <p:txBody>
          <a:bodyPr/>
          <a:lstStyle/>
          <a:p>
            <a:pPr marL="0" indent="0">
              <a:buNone/>
            </a:pPr>
            <a:r>
              <a:rPr lang="fr-BE" sz="2400"/>
              <a:t>Arrêté royal 20.09.2012 : adaptations art. </a:t>
            </a:r>
            <a:r>
              <a:rPr lang="fr-BE" sz="2400" smtClean="0"/>
              <a:t>13</a:t>
            </a:r>
          </a:p>
          <a:p>
            <a:pPr marL="0" indent="0">
              <a:buNone/>
            </a:pPr>
            <a:r>
              <a:rPr lang="nl-BE" sz="2400" smtClean="0"/>
              <a:t>	108,5 millions + 9,5 millions = </a:t>
            </a:r>
            <a:r>
              <a:rPr lang="nl-BE" sz="2400" b="1" smtClean="0"/>
              <a:t>118 millions d'euros</a:t>
            </a:r>
            <a:endParaRPr lang="nl-BE" sz="2400" smtClean="0"/>
          </a:p>
          <a:p>
            <a:pPr marL="0" indent="0">
              <a:buNone/>
            </a:pPr>
            <a:r>
              <a:rPr lang="nl-BE" sz="2400" smtClean="0"/>
              <a:t>	Art. 13 A	12 % </a:t>
            </a:r>
            <a:r>
              <a:rPr lang="fr-BE" sz="2400"/>
              <a:t>médecins spécialistes spécialité </a:t>
            </a:r>
            <a:r>
              <a:rPr lang="fr-BE" sz="2400" smtClean="0"/>
              <a:t>			de </a:t>
            </a:r>
            <a:r>
              <a:rPr lang="fr-BE" sz="2400"/>
              <a:t>base</a:t>
            </a:r>
            <a:r>
              <a:rPr lang="nl-BE" sz="2400" smtClean="0"/>
              <a:t>	</a:t>
            </a:r>
          </a:p>
          <a:p>
            <a:pPr marL="0" indent="0">
              <a:buNone/>
            </a:pPr>
            <a:r>
              <a:rPr lang="nl-BE" sz="2400" smtClean="0"/>
              <a:t>		</a:t>
            </a:r>
          </a:p>
          <a:p>
            <a:pPr marL="0" indent="0">
              <a:buNone/>
            </a:pPr>
            <a:r>
              <a:rPr lang="nl-BE" sz="2400" smtClean="0"/>
              <a:t>	Art. 13 B 	83 % </a:t>
            </a:r>
            <a:r>
              <a:rPr lang="fr-BE" sz="2400"/>
              <a:t>médecins spécialistes en soins </a:t>
            </a:r>
            <a:r>
              <a:rPr lang="fr-BE" sz="2400" smtClean="0"/>
              <a:t>			intensifs</a:t>
            </a:r>
            <a:r>
              <a:rPr lang="nl-BE" sz="2400" smtClean="0"/>
              <a:t>	</a:t>
            </a:r>
          </a:p>
          <a:p>
            <a:pPr marL="0" indent="0">
              <a:buNone/>
            </a:pPr>
            <a:r>
              <a:rPr lang="nl-BE" sz="2400" smtClean="0"/>
              <a:t>		</a:t>
            </a:r>
          </a:p>
          <a:p>
            <a:pPr marL="0" indent="0">
              <a:buNone/>
            </a:pPr>
            <a:r>
              <a:rPr lang="nl-BE" sz="2400" smtClean="0"/>
              <a:t>	Art. 13 C	5,5 % néonatologues</a:t>
            </a:r>
          </a:p>
          <a:p>
            <a:pPr marL="0" indent="0">
              <a:buNone/>
            </a:pPr>
            <a:r>
              <a:rPr lang="nl-BE" sz="2400" smtClean="0"/>
              <a:t>			</a:t>
            </a:r>
          </a:p>
          <a:p>
            <a:pPr marL="0" indent="0">
              <a:buNone/>
            </a:pPr>
            <a:r>
              <a:rPr lang="nl-BE" sz="2400"/>
              <a:t>Mesure transitoire jusqu’au 31.12.2013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15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5145"/>
            <a:ext cx="8229600" cy="1143000"/>
          </a:xfrm>
        </p:spPr>
        <p:txBody>
          <a:bodyPr/>
          <a:lstStyle/>
          <a:p>
            <a:r>
              <a:rPr lang="nl-BE" smtClean="0"/>
              <a:t>591.705 jours de surveillance SI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Indication admission SI  </a:t>
            </a:r>
            <a:r>
              <a:rPr lang="nl-NL" dirty="0"/>
              <a:t>?</a:t>
            </a:r>
          </a:p>
          <a:p>
            <a:pPr marL="0" indent="0">
              <a:buNone/>
            </a:pPr>
            <a:r>
              <a:rPr lang="nl-NL" dirty="0"/>
              <a:t>		KB </a:t>
            </a:r>
            <a:r>
              <a:rPr lang="nl-NL" dirty="0" smtClean="0"/>
              <a:t>27/04/1998</a:t>
            </a:r>
            <a:endParaRPr lang="nl-BE" dirty="0"/>
          </a:p>
          <a:p>
            <a:r>
              <a:rPr lang="fr-BE" smtClean="0"/>
              <a:t>Sous-évaluation </a:t>
            </a:r>
            <a:r>
              <a:rPr lang="fr-BE"/>
              <a:t>de l'INAMI des journées SI justifiées ?</a:t>
            </a:r>
            <a:endParaRPr lang="nl-BE" dirty="0" smtClean="0"/>
          </a:p>
          <a:p>
            <a:pPr marL="0" indent="0">
              <a:buNone/>
            </a:pPr>
            <a:r>
              <a:rPr lang="nl-BE">
                <a:solidFill>
                  <a:srgbClr val="FF0000"/>
                </a:solidFill>
              </a:rPr>
              <a:t>	</a:t>
            </a:r>
            <a:r>
              <a:rPr lang="nl-BE" smtClean="0"/>
              <a:t>467.798  </a:t>
            </a:r>
            <a:r>
              <a:rPr lang="nl-BE"/>
              <a:t>journées de surveillance sous-évaluées</a:t>
            </a:r>
          </a:p>
          <a:p>
            <a:r>
              <a:rPr lang="nl-BE" smtClean="0">
                <a:solidFill>
                  <a:srgbClr val="FF0000"/>
                </a:solidFill>
              </a:rPr>
              <a:t>Surveillance facturation lits non-SI</a:t>
            </a:r>
            <a:r>
              <a:rPr lang="nl-BE" dirty="0" smtClean="0"/>
              <a:t>		</a:t>
            </a:r>
          </a:p>
          <a:p>
            <a:r>
              <a:rPr lang="nl-BE" smtClean="0"/>
              <a:t>Interdiction de cumul avec anesthésie non respectée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art. 12 §3  2° d)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14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697944"/>
              </p:ext>
            </p:extLst>
          </p:nvPr>
        </p:nvGraphicFramePr>
        <p:xfrm>
          <a:off x="-1" y="0"/>
          <a:ext cx="914505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3" name="Slide" r:id="rId4" imgW="4027756" imgH="3020530" progId="PowerPoint.Slide.12">
                  <p:embed/>
                </p:oleObj>
              </mc:Choice>
              <mc:Fallback>
                <p:oleObj name="Slide" r:id="rId4" imgW="4027756" imgH="302053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45057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3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180" y="645265"/>
            <a:ext cx="8229600" cy="614597"/>
          </a:xfrm>
        </p:spPr>
        <p:txBody>
          <a:bodyPr/>
          <a:lstStyle/>
          <a:p>
            <a:r>
              <a:rPr lang="fr-BE" sz="3600" dirty="0" smtClean="0"/>
              <a:t>Occupation selon le nombre d'admissions</a:t>
            </a:r>
            <a:endParaRPr lang="fr-BE" sz="3600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1573968"/>
            <a:ext cx="8844197" cy="502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096067" y="3698201"/>
            <a:ext cx="185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smtClean="0"/>
              <a:t>/ Lits SI</a:t>
            </a:r>
            <a:endParaRPr lang="fr-BE" i="1"/>
          </a:p>
        </p:txBody>
      </p:sp>
      <p:sp>
        <p:nvSpPr>
          <p:cNvPr id="5" name="ZoneTexte 4"/>
          <p:cNvSpPr txBox="1"/>
          <p:nvPr/>
        </p:nvSpPr>
        <p:spPr>
          <a:xfrm>
            <a:off x="6902541" y="4491732"/>
            <a:ext cx="273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smtClean="0"/>
              <a:t>degré d'occupation</a:t>
            </a:r>
            <a:endParaRPr lang="fr-BE" i="1"/>
          </a:p>
        </p:txBody>
      </p:sp>
    </p:spTree>
    <p:extLst>
      <p:ext uri="{BB962C8B-B14F-4D97-AF65-F5344CB8AC3E}">
        <p14:creationId xmlns:p14="http://schemas.microsoft.com/office/powerpoint/2010/main" val="28575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6" y="779489"/>
            <a:ext cx="8852832" cy="532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5145"/>
            <a:ext cx="8229600" cy="1143000"/>
          </a:xfrm>
        </p:spPr>
        <p:txBody>
          <a:bodyPr/>
          <a:lstStyle/>
          <a:p>
            <a:r>
              <a:rPr lang="nl-BE" smtClean="0"/>
              <a:t>591.705 jours de surveillance SI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Indication admission SI  ?</a:t>
            </a:r>
          </a:p>
          <a:p>
            <a:pPr marL="0" indent="0">
              <a:buNone/>
            </a:pPr>
            <a:r>
              <a:rPr lang="fr-BE" dirty="0" smtClean="0"/>
              <a:t>		AR 27/04/1998</a:t>
            </a:r>
          </a:p>
          <a:p>
            <a:r>
              <a:rPr lang="fr-BE" dirty="0" smtClean="0"/>
              <a:t>Sous-estimation de l'INAMI des journées SI justifiées ?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FF0000"/>
                </a:solidFill>
              </a:rPr>
              <a:t>	</a:t>
            </a:r>
            <a:r>
              <a:rPr lang="fr-BE" dirty="0" smtClean="0"/>
              <a:t>467.798  journées de surveillance sous-évaluées</a:t>
            </a:r>
          </a:p>
          <a:p>
            <a:r>
              <a:rPr lang="fr-BE" dirty="0" smtClean="0"/>
              <a:t>Surveillance facturation lits </a:t>
            </a:r>
            <a:r>
              <a:rPr lang="fr-BE" dirty="0" err="1" smtClean="0"/>
              <a:t>non-SI</a:t>
            </a:r>
            <a:r>
              <a:rPr lang="fr-BE" dirty="0" smtClean="0"/>
              <a:t>		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Interdiction de cumul avec anesthésie non respectée</a:t>
            </a:r>
          </a:p>
          <a:p>
            <a:pPr marL="0" indent="0">
              <a:buNone/>
            </a:pPr>
            <a:r>
              <a:rPr lang="fr-BE" dirty="0" smtClean="0"/>
              <a:t>		art. 12 §3  2° d)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448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40505"/>
              </p:ext>
            </p:extLst>
          </p:nvPr>
        </p:nvGraphicFramePr>
        <p:xfrm>
          <a:off x="0" y="-25980"/>
          <a:ext cx="9179704" cy="688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5" name="Slide" r:id="rId4" imgW="3454779" imgH="2590725" progId="PowerPoint.Slide.12">
                  <p:embed/>
                </p:oleObj>
              </mc:Choice>
              <mc:Fallback>
                <p:oleObj name="Slide" r:id="rId4" imgW="3454779" imgH="2590725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5980"/>
                        <a:ext cx="9179704" cy="6883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8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Article </a:t>
            </a:r>
            <a:r>
              <a:rPr lang="nl-BE" dirty="0" smtClean="0"/>
              <a:t>12 par. 3, 2°, d)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84673"/>
            <a:ext cx="8229600" cy="3311394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Dans </a:t>
            </a:r>
            <a:r>
              <a:rPr lang="fr-BE" b="1" dirty="0"/>
              <a:t>ces mêmes circonstances, les prestations de l'article 13, § 1er, B et C, peuvent également être attestées si toutes les conditions sont remplies quant au libellé de la prestation, le lieu où la prestation a été effectuée et la qualification du dispensateur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891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754" y="405046"/>
            <a:ext cx="8394492" cy="1143000"/>
          </a:xfrm>
        </p:spPr>
        <p:txBody>
          <a:bodyPr/>
          <a:lstStyle/>
          <a:p>
            <a:pPr algn="ctr"/>
            <a:r>
              <a:rPr lang="nl-BE" smtClean="0"/>
              <a:t>Supplément nuit intensiviste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238" y="2399859"/>
            <a:ext cx="6932951" cy="3806070"/>
          </a:xfrm>
        </p:spPr>
        <p:txBody>
          <a:bodyPr/>
          <a:lstStyle/>
          <a:p>
            <a:pPr marL="0" indent="0" algn="ctr">
              <a:buNone/>
            </a:pPr>
            <a:r>
              <a:rPr lang="fr-BE" b="1" dirty="0" smtClean="0"/>
              <a:t>Évaluation			3.348.167,10</a:t>
            </a:r>
          </a:p>
          <a:p>
            <a:pPr marL="0" indent="0" algn="r">
              <a:buNone/>
            </a:pPr>
            <a:endParaRPr lang="fr-BE" b="1" dirty="0" smtClean="0"/>
          </a:p>
          <a:p>
            <a:pPr marL="0" indent="0" algn="r">
              <a:buNone/>
            </a:pPr>
            <a:endParaRPr lang="fr-BE" b="1" dirty="0" smtClean="0"/>
          </a:p>
          <a:p>
            <a:pPr marL="0" indent="0" algn="ctr">
              <a:buNone/>
            </a:pPr>
            <a:r>
              <a:rPr lang="fr-BE" b="1" dirty="0" smtClean="0"/>
              <a:t>  Dépenses			11.367.795,65</a:t>
            </a:r>
          </a:p>
          <a:p>
            <a:pPr marL="0" indent="0" algn="r">
              <a:buNone/>
            </a:pPr>
            <a:endParaRPr lang="fr-BE" b="1" dirty="0" smtClean="0"/>
          </a:p>
          <a:p>
            <a:pPr marL="0" indent="0" algn="r">
              <a:buNone/>
            </a:pPr>
            <a:endParaRPr lang="fr-BE" b="1" dirty="0" smtClean="0"/>
          </a:p>
          <a:p>
            <a:pPr marL="0" indent="0" algn="ctr">
              <a:buNone/>
            </a:pPr>
            <a:r>
              <a:rPr lang="fr-BE" b="1" dirty="0" smtClean="0"/>
              <a:t>Dépassement		</a:t>
            </a:r>
            <a:r>
              <a:rPr lang="fr-BE" sz="3200" b="1" dirty="0" smtClean="0"/>
              <a:t>8.019.628,55</a:t>
            </a:r>
            <a:endParaRPr lang="fr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14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Évaluation INAMI	15 % de toutes les journées 				d'hospitalisation SI</a:t>
            </a:r>
            <a:endParaRPr lang="nl-BE" dirty="0" smtClean="0"/>
          </a:p>
          <a:p>
            <a:endParaRPr lang="nl-BE" dirty="0"/>
          </a:p>
          <a:p>
            <a:r>
              <a:rPr lang="nl-BE" smtClean="0"/>
              <a:t>En réalité</a:t>
            </a:r>
            <a:r>
              <a:rPr lang="nl-BE" dirty="0" smtClean="0"/>
              <a:t>			41 </a:t>
            </a:r>
            <a:r>
              <a:rPr lang="nl-BE" smtClean="0"/>
              <a:t>% de toutes </a:t>
            </a:r>
            <a:r>
              <a:rPr lang="nl-BE"/>
              <a:t>les journées 				d'hospitalisation SI</a:t>
            </a:r>
          </a:p>
          <a:p>
            <a:pPr marL="0" indent="0">
              <a:buNone/>
            </a:pPr>
            <a:r>
              <a:rPr lang="nl-BE" smtClean="0"/>
              <a:t> </a:t>
            </a:r>
            <a:r>
              <a:rPr lang="nl-BE" dirty="0" smtClean="0"/>
              <a:t>				= </a:t>
            </a:r>
            <a:r>
              <a:rPr lang="nl-BE" smtClean="0"/>
              <a:t>243.254 suppléments nuit</a:t>
            </a:r>
            <a:endParaRPr lang="nl-BE" dirty="0"/>
          </a:p>
          <a:p>
            <a:endParaRPr lang="nl-BE" dirty="0" smtClean="0"/>
          </a:p>
          <a:p>
            <a:r>
              <a:rPr lang="nl-BE" smtClean="0"/>
              <a:t>Nombre d'intensivistes</a:t>
            </a:r>
            <a:r>
              <a:rPr lang="nl-BE" dirty="0" smtClean="0"/>
              <a:t>	835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		</a:t>
            </a:r>
            <a:r>
              <a:rPr lang="nl-BE" smtClean="0"/>
              <a:t>290 agréés en 2000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74754" y="405046"/>
            <a:ext cx="83944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nl-BE" smtClean="0"/>
              <a:t>Supplément nuit intensiviste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60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2015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902" y="1300682"/>
            <a:ext cx="8229600" cy="4829530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Décision gouvernementale</a:t>
            </a:r>
          </a:p>
          <a:p>
            <a:pPr marL="393700" lvl="1" indent="0">
              <a:buNone/>
            </a:pPr>
            <a:r>
              <a:rPr lang="fr-BE" dirty="0" smtClean="0"/>
              <a:t>La totalité du dépassement de budget réanimation doit être résorbée.</a:t>
            </a:r>
          </a:p>
          <a:p>
            <a:pPr marL="393700" lvl="1" indent="0">
              <a:buNone/>
            </a:pPr>
            <a:r>
              <a:rPr lang="fr-BE" b="1" dirty="0" smtClean="0"/>
              <a:t>Accord national médico-mutualiste 2015</a:t>
            </a:r>
          </a:p>
          <a:p>
            <a:pPr marL="393700" lvl="1" indent="0">
              <a:buNone/>
            </a:pPr>
            <a:r>
              <a:rPr lang="fr-BE" dirty="0" smtClean="0"/>
              <a:t>- À partir du 01.02.2015, toutes les prestations de l'Art. 13 sont réduites de 18,55 % (sauf dialyse) dans l'attente de mesures structurelles.</a:t>
            </a:r>
          </a:p>
          <a:p>
            <a:pPr marL="393700" lvl="1" indent="0">
              <a:buNone/>
            </a:pPr>
            <a:r>
              <a:rPr lang="fr-BE" dirty="0" smtClean="0"/>
              <a:t>- Contrôles et audit par SECM en ce qui concerne les honoraires pour un séjour en SI</a:t>
            </a:r>
          </a:p>
          <a:p>
            <a:pPr marL="393700" lvl="1" indent="0">
              <a:buNone/>
            </a:pPr>
            <a:r>
              <a:rPr lang="fr-BE" dirty="0" smtClean="0"/>
              <a:t>- Inspections sur la présence ou la disponibilité des médecins spécialistes.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20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7022"/>
            <a:ext cx="8229600" cy="1143000"/>
          </a:xfrm>
        </p:spPr>
        <p:txBody>
          <a:bodyPr/>
          <a:lstStyle/>
          <a:p>
            <a:r>
              <a:rPr lang="nl-BE"/>
              <a:t>Historique II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84658"/>
            <a:ext cx="8229600" cy="4389437"/>
          </a:xfrm>
        </p:spPr>
        <p:txBody>
          <a:bodyPr/>
          <a:lstStyle/>
          <a:p>
            <a:r>
              <a:rPr lang="nl-BE" sz="2400" smtClean="0"/>
              <a:t>Task </a:t>
            </a:r>
            <a:r>
              <a:rPr lang="nl-BE" sz="2400"/>
              <a:t>Force INAMI 27.09.2013</a:t>
            </a:r>
          </a:p>
          <a:p>
            <a:pPr marL="0" indent="0">
              <a:buNone/>
            </a:pPr>
            <a:r>
              <a:rPr lang="nl-BE" sz="2400" smtClean="0"/>
              <a:t>	- </a:t>
            </a:r>
            <a:r>
              <a:rPr lang="fr-BE" sz="2400" smtClean="0"/>
              <a:t>01.01.2013 </a:t>
            </a:r>
            <a:r>
              <a:rPr lang="fr-BE" sz="2400"/>
              <a:t>– 31.05.2013 dépassement budget </a:t>
            </a:r>
            <a:r>
              <a:rPr lang="fr-BE" sz="2400" smtClean="0"/>
              <a:t>art</a:t>
            </a:r>
            <a:r>
              <a:rPr lang="fr-BE" sz="2400"/>
              <a:t>. </a:t>
            </a:r>
            <a:r>
              <a:rPr lang="fr-BE" sz="2400" smtClean="0"/>
              <a:t>13 </a:t>
            </a:r>
            <a:r>
              <a:rPr lang="fr-BE" sz="2400"/>
              <a:t>de </a:t>
            </a:r>
            <a:r>
              <a:rPr lang="fr-BE" sz="2400" smtClean="0"/>
              <a:t>	30,7 </a:t>
            </a:r>
            <a:r>
              <a:rPr lang="fr-BE" sz="2400"/>
              <a:t>%</a:t>
            </a:r>
            <a:endParaRPr lang="nl-BE" sz="2400" smtClean="0"/>
          </a:p>
          <a:p>
            <a:pPr marL="0" indent="0">
              <a:buNone/>
            </a:pPr>
            <a:r>
              <a:rPr lang="nl-BE" sz="2400" smtClean="0"/>
              <a:t>	- </a:t>
            </a:r>
            <a:r>
              <a:rPr lang="fr-BE" sz="2400"/>
              <a:t>m</a:t>
            </a:r>
            <a:r>
              <a:rPr lang="fr-BE" sz="2400" smtClean="0"/>
              <a:t>esures pour éliminer les mauvaises utilisations 	de la nomenclature</a:t>
            </a:r>
            <a:endParaRPr lang="nl-BE" sz="2400" smtClean="0"/>
          </a:p>
          <a:p>
            <a:pPr marL="0" indent="0">
              <a:buNone/>
            </a:pPr>
            <a:r>
              <a:rPr lang="nl-BE" sz="2400" smtClean="0"/>
              <a:t>	- économie de 10 millions d'euros dans le cadre de 	l'art. 13</a:t>
            </a:r>
          </a:p>
          <a:p>
            <a:pPr marL="0" indent="0">
              <a:buNone/>
            </a:pPr>
            <a:r>
              <a:rPr lang="nl-BE" sz="2400" dirty="0"/>
              <a:t>	</a:t>
            </a:r>
            <a:endParaRPr lang="nl-BE" sz="2400" dirty="0" smtClean="0"/>
          </a:p>
          <a:p>
            <a:r>
              <a:rPr lang="nl-BE" sz="2400" smtClean="0"/>
              <a:t>Dépenses 2013 : hausse </a:t>
            </a:r>
            <a:r>
              <a:rPr lang="nl-BE" sz="2400" dirty="0" smtClean="0"/>
              <a:t>41,2 </a:t>
            </a:r>
            <a:r>
              <a:rPr lang="nl-BE" sz="2400" smtClean="0"/>
              <a:t>% pour atteindre </a:t>
            </a:r>
            <a:r>
              <a:rPr lang="nl-BE" sz="2400" b="1" smtClean="0"/>
              <a:t>155.348.000 euros</a:t>
            </a:r>
            <a:endParaRPr lang="nl-BE" sz="2400" b="1" dirty="0" smtClean="0"/>
          </a:p>
          <a:p>
            <a:endParaRPr lang="nl-BE" sz="2400" dirty="0" smtClean="0"/>
          </a:p>
          <a:p>
            <a:r>
              <a:rPr lang="nl-BE" sz="2400" smtClean="0"/>
              <a:t>Pas d'impact des mesures transitoires terminées en 2014</a:t>
            </a:r>
            <a:endParaRPr lang="nl-BE" sz="2400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34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2015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 smtClean="0"/>
              <a:t>Service d’évaluation et  de contrôle médical</a:t>
            </a:r>
          </a:p>
          <a:p>
            <a:pPr marL="0" indent="0">
              <a:buNone/>
            </a:pPr>
            <a:r>
              <a:rPr lang="fr-BE" dirty="0" smtClean="0"/>
              <a:t>Récolte d'informations sur l'organisation et le fonctionnement des différentes unités de réanimation</a:t>
            </a:r>
          </a:p>
          <a:p>
            <a:pPr marL="0" indent="0">
              <a:buNone/>
            </a:pPr>
            <a:r>
              <a:rPr lang="fr-BE" dirty="0" smtClean="0"/>
              <a:t>	1. Liste d'attente permanence médicale dans la 		fonction soins intensifs.</a:t>
            </a:r>
          </a:p>
          <a:p>
            <a:pPr marL="0" indent="0">
              <a:buNone/>
            </a:pPr>
            <a:r>
              <a:rPr lang="fr-BE" dirty="0" smtClean="0"/>
              <a:t>	2. Localisation des différents sites avec fonction 		soins intensifs.</a:t>
            </a:r>
          </a:p>
          <a:p>
            <a:pPr marL="0" indent="0">
              <a:buNone/>
            </a:pPr>
            <a:r>
              <a:rPr lang="fr-BE" dirty="0" smtClean="0"/>
              <a:t>	3. Nombre de lits agréés SI par site.	</a:t>
            </a:r>
          </a:p>
          <a:p>
            <a:pPr marL="0" indent="0">
              <a:buNone/>
            </a:pPr>
            <a:endParaRPr lang="nl-BE" dirty="0" smtClean="0"/>
          </a:p>
          <a:p>
            <a:pPr lvl="2"/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0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>
          <a:xfrm>
            <a:off x="457200" y="30293"/>
            <a:ext cx="8229600" cy="1143000"/>
          </a:xfrm>
        </p:spPr>
        <p:txBody>
          <a:bodyPr/>
          <a:lstStyle/>
          <a:p>
            <a:pPr eaLnBrk="1" hangingPunct="1"/>
            <a:r>
              <a:rPr lang="nl-BE" smtClean="0"/>
              <a:t>Commentaires </a:t>
            </a:r>
            <a:r>
              <a:rPr lang="nl-BE" dirty="0" smtClean="0"/>
              <a:t>?</a:t>
            </a:r>
            <a:endParaRPr lang="nl-NL" dirty="0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95" y="1265563"/>
            <a:ext cx="4586990" cy="54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Budget 2013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902" y="1300682"/>
            <a:ext cx="8229600" cy="4213710"/>
          </a:xfrm>
        </p:spPr>
        <p:txBody>
          <a:bodyPr/>
          <a:lstStyle/>
          <a:p>
            <a:endParaRPr lang="nl-BE" dirty="0"/>
          </a:p>
          <a:p>
            <a:r>
              <a:rPr lang="nl-BE" smtClean="0"/>
              <a:t>Hausse annuelle période </a:t>
            </a:r>
            <a:r>
              <a:rPr lang="nl-BE" dirty="0" smtClean="0"/>
              <a:t>2008 - 2012</a:t>
            </a:r>
            <a:r>
              <a:rPr lang="nl-BE" smtClean="0"/>
              <a:t>		3,5 </a:t>
            </a:r>
            <a:r>
              <a:rPr lang="nl-BE" dirty="0" smtClean="0"/>
              <a:t>%</a:t>
            </a:r>
          </a:p>
          <a:p>
            <a:endParaRPr lang="nl-BE" dirty="0" smtClean="0"/>
          </a:p>
          <a:p>
            <a:r>
              <a:rPr lang="nl-BE" dirty="0" smtClean="0"/>
              <a:t>Index 2013</a:t>
            </a:r>
            <a:r>
              <a:rPr lang="nl-BE" dirty="0"/>
              <a:t>	</a:t>
            </a:r>
            <a:r>
              <a:rPr lang="nl-BE" dirty="0" smtClean="0"/>
              <a:t>					1,5 %</a:t>
            </a:r>
          </a:p>
          <a:p>
            <a:endParaRPr lang="nl-BE" dirty="0"/>
          </a:p>
          <a:p>
            <a:r>
              <a:rPr lang="nl-BE" dirty="0" smtClean="0"/>
              <a:t>Budget art. 13		</a:t>
            </a:r>
            <a:r>
              <a:rPr lang="nl-BE" smtClean="0"/>
              <a:t>	</a:t>
            </a:r>
            <a:r>
              <a:rPr lang="nl-BE" b="1" smtClean="0"/>
              <a:t>129.730.000 euros</a:t>
            </a:r>
            <a:endParaRPr lang="nl-BE" b="1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64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305800" cy="1143000"/>
          </a:xfrm>
        </p:spPr>
        <p:txBody>
          <a:bodyPr/>
          <a:lstStyle/>
          <a:p>
            <a:r>
              <a:rPr lang="nl-BE" smtClean="0"/>
              <a:t>Problème ? </a:t>
            </a:r>
            <a:br>
              <a:rPr lang="nl-BE" smtClean="0"/>
            </a:br>
            <a:r>
              <a:rPr lang="nl-BE" sz="2000" smtClean="0"/>
              <a:t>Source : INAMI</a:t>
            </a:r>
            <a:endParaRPr lang="nl-BE" sz="20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5" y="1875453"/>
            <a:ext cx="8653713" cy="432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18840" y="1949281"/>
            <a:ext cx="157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smtClean="0"/>
              <a:t>/ </a:t>
            </a:r>
            <a:r>
              <a:rPr lang="fr-BE" sz="1400" b="1" i="1" smtClean="0"/>
              <a:t>Réanimation</a:t>
            </a:r>
            <a:endParaRPr lang="fr-BE" sz="1400" b="1" i="1"/>
          </a:p>
        </p:txBody>
      </p:sp>
      <p:sp>
        <p:nvSpPr>
          <p:cNvPr id="4" name="ZoneTexte 3"/>
          <p:cNvSpPr txBox="1"/>
          <p:nvPr/>
        </p:nvSpPr>
        <p:spPr>
          <a:xfrm>
            <a:off x="1382110" y="1947792"/>
            <a:ext cx="772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smtClean="0"/>
              <a:t>/ </a:t>
            </a:r>
            <a:r>
              <a:rPr lang="fr-BE" sz="1400" b="1" i="1" smtClean="0"/>
              <a:t>Cas</a:t>
            </a:r>
            <a:endParaRPr lang="fr-BE" sz="1400" b="1" i="1"/>
          </a:p>
        </p:txBody>
      </p:sp>
      <p:sp>
        <p:nvSpPr>
          <p:cNvPr id="5" name="ZoneTexte 4"/>
          <p:cNvSpPr txBox="1"/>
          <p:nvPr/>
        </p:nvSpPr>
        <p:spPr>
          <a:xfrm>
            <a:off x="7068594" y="1613351"/>
            <a:ext cx="221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i="1" smtClean="0"/>
              <a:t>Dépenses en euros</a:t>
            </a:r>
            <a:endParaRPr lang="fr-BE" sz="1400" b="1" i="1"/>
          </a:p>
        </p:txBody>
      </p:sp>
      <p:sp>
        <p:nvSpPr>
          <p:cNvPr id="7" name="ZoneTexte 6"/>
          <p:cNvSpPr txBox="1"/>
          <p:nvPr/>
        </p:nvSpPr>
        <p:spPr>
          <a:xfrm>
            <a:off x="3526220" y="6195527"/>
            <a:ext cx="772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smtClean="0"/>
              <a:t> </a:t>
            </a:r>
            <a:r>
              <a:rPr lang="fr-BE" sz="1400" b="1" i="1" smtClean="0"/>
              <a:t>Cas</a:t>
            </a:r>
            <a:endParaRPr lang="fr-BE" sz="1400" b="1" i="1"/>
          </a:p>
        </p:txBody>
      </p:sp>
      <p:sp>
        <p:nvSpPr>
          <p:cNvPr id="8" name="ZoneTexte 7"/>
          <p:cNvSpPr txBox="1"/>
          <p:nvPr/>
        </p:nvSpPr>
        <p:spPr>
          <a:xfrm>
            <a:off x="4724787" y="6149852"/>
            <a:ext cx="221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i="1" smtClean="0"/>
              <a:t>Dépenses en euros</a:t>
            </a:r>
            <a:endParaRPr lang="fr-BE" sz="1400" b="1" i="1"/>
          </a:p>
        </p:txBody>
      </p:sp>
    </p:spTree>
    <p:extLst>
      <p:ext uri="{BB962C8B-B14F-4D97-AF65-F5344CB8AC3E}">
        <p14:creationId xmlns:p14="http://schemas.microsoft.com/office/powerpoint/2010/main" val="23970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771900" cy="659352"/>
          </a:xfrm>
        </p:spPr>
        <p:txBody>
          <a:bodyPr/>
          <a:lstStyle/>
          <a:p>
            <a:pPr algn="r"/>
            <a:r>
              <a:rPr lang="fr-BE" dirty="0" smtClean="0"/>
              <a:t>Dépenses</a:t>
            </a:r>
            <a:r>
              <a:rPr lang="nl-BE" dirty="0" smtClean="0"/>
              <a:t> 2013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497389" y="1859757"/>
            <a:ext cx="3823652" cy="654843"/>
          </a:xfrm>
        </p:spPr>
        <p:txBody>
          <a:bodyPr/>
          <a:lstStyle/>
          <a:p>
            <a:r>
              <a:rPr lang="fr-BE" dirty="0" smtClean="0"/>
              <a:t>Évaluation</a:t>
            </a:r>
            <a:r>
              <a:rPr lang="nl-BE" dirty="0" smtClean="0"/>
              <a:t> 2013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13 A		19.386.979,76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13 B		132.103.259,55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13 C		6.744.466,59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Total		</a:t>
            </a:r>
            <a:r>
              <a:rPr lang="nl-BE" b="1" dirty="0" smtClean="0"/>
              <a:t>158.683.463,47</a:t>
            </a:r>
            <a:endParaRPr lang="nl-BE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15.150.578,04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107.123.527,06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7.001.690,28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b="1" dirty="0" smtClean="0"/>
              <a:t>129.729.943,87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0396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341" y="349524"/>
            <a:ext cx="9167947" cy="1143000"/>
          </a:xfrm>
        </p:spPr>
        <p:txBody>
          <a:bodyPr>
            <a:normAutofit/>
          </a:bodyPr>
          <a:lstStyle/>
          <a:p>
            <a:pPr algn="ctr"/>
            <a:r>
              <a:rPr lang="fr-BE" sz="3400" dirty="0" smtClean="0"/>
              <a:t>Évaluation vs dépenses réelles 2013 en euros</a:t>
            </a:r>
            <a:endParaRPr lang="fr-BE" sz="34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1" y="2251558"/>
            <a:ext cx="6638776" cy="399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559334" y="3626179"/>
            <a:ext cx="1836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i="1"/>
              <a:t>d</a:t>
            </a:r>
            <a:r>
              <a:rPr lang="fr-BE" sz="1400" b="1" i="1" smtClean="0"/>
              <a:t>épenses 2013</a:t>
            </a:r>
            <a:endParaRPr lang="fr-BE" sz="1400" b="1" i="1"/>
          </a:p>
        </p:txBody>
      </p:sp>
      <p:sp>
        <p:nvSpPr>
          <p:cNvPr id="5" name="ZoneTexte 4"/>
          <p:cNvSpPr txBox="1"/>
          <p:nvPr/>
        </p:nvSpPr>
        <p:spPr>
          <a:xfrm>
            <a:off x="6559334" y="4544301"/>
            <a:ext cx="1836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i="1" smtClean="0"/>
              <a:t>évaluation 2013</a:t>
            </a:r>
            <a:endParaRPr lang="fr-BE" sz="1400" b="1" i="1"/>
          </a:p>
        </p:txBody>
      </p:sp>
    </p:spTree>
    <p:extLst>
      <p:ext uri="{BB962C8B-B14F-4D97-AF65-F5344CB8AC3E}">
        <p14:creationId xmlns:p14="http://schemas.microsoft.com/office/powerpoint/2010/main" val="4788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9563" y="1855248"/>
            <a:ext cx="3805237" cy="659352"/>
          </a:xfrm>
        </p:spPr>
        <p:txBody>
          <a:bodyPr/>
          <a:lstStyle/>
          <a:p>
            <a:pPr algn="r"/>
            <a:r>
              <a:rPr lang="nl-BE" dirty="0" err="1" smtClean="0"/>
              <a:t>Dépassement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13 A		4.236.401,72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13 B		24.979.732,49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13 C		- 257.223,69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mtClean="0"/>
              <a:t>Total</a:t>
            </a:r>
            <a:r>
              <a:rPr lang="nl-BE" dirty="0" smtClean="0"/>
              <a:t>		</a:t>
            </a:r>
            <a:r>
              <a:rPr lang="nl-BE" b="1" dirty="0" smtClean="0"/>
              <a:t>28.953.519,60</a:t>
            </a:r>
            <a:endParaRPr lang="nl-BE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0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Stroom.thmx</Template>
  <TotalTime>2275</TotalTime>
  <Words>451</Words>
  <Application>Microsoft Office PowerPoint</Application>
  <PresentationFormat>Affichage à l'écran (4:3)</PresentationFormat>
  <Paragraphs>219</Paragraphs>
  <Slides>41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Constantia</vt:lpstr>
      <vt:lpstr>Wingdings 2</vt:lpstr>
      <vt:lpstr>Stroom</vt:lpstr>
      <vt:lpstr>Slide</vt:lpstr>
      <vt:lpstr>DÉPASSEMENT DU BUDGET DANS LE CADRE DE L'ART. 13</vt:lpstr>
      <vt:lpstr>Présentation PowerPoint</vt:lpstr>
      <vt:lpstr>Historique I</vt:lpstr>
      <vt:lpstr>Historique II</vt:lpstr>
      <vt:lpstr>Budget 2013 </vt:lpstr>
      <vt:lpstr>Problème ?  Source : INAMI</vt:lpstr>
      <vt:lpstr>Présentation PowerPoint</vt:lpstr>
      <vt:lpstr>Évaluation vs dépenses réelles 2013 en euros</vt:lpstr>
      <vt:lpstr>Présentation PowerPoint</vt:lpstr>
      <vt:lpstr>Eliminer un dépassement de budget de 28,953 millions d'euros en réanimation.</vt:lpstr>
      <vt:lpstr>Dépenses art. 13 en euros</vt:lpstr>
      <vt:lpstr>Hausse de 45 millions d'euros 2012-2013</vt:lpstr>
      <vt:lpstr> Intensivistes agréés, total 835</vt:lpstr>
      <vt:lpstr>Principaux dépassements</vt:lpstr>
      <vt:lpstr>Principaux dépassements en euros</vt:lpstr>
      <vt:lpstr>Ventilation 2e jour et suivants (en euros)</vt:lpstr>
      <vt:lpstr>Nombre ventilations 1er jour</vt:lpstr>
      <vt:lpstr>Ventilations 2e jour et suivants (nombre)</vt:lpstr>
      <vt:lpstr>Monitoring 1er jour urgences (en euros)</vt:lpstr>
      <vt:lpstr>Monitoring urgences non invasives   212015 budget 2013  1.514.087 euros dépenses 2013 5.259.809 euros </vt:lpstr>
      <vt:lpstr>Monitoring 1er jour hosp. (en euros)</vt:lpstr>
      <vt:lpstr>Surveillance 2e jour et suivants (en euros)</vt:lpstr>
      <vt:lpstr>Total jours surveillance 2012 - 2013</vt:lpstr>
      <vt:lpstr>Nombre de jours surveillance SI 2013</vt:lpstr>
      <vt:lpstr>591.705 jours de surveillance en SI</vt:lpstr>
      <vt:lpstr>Présentation PowerPoint</vt:lpstr>
      <vt:lpstr>Rapport INAMI 17.06.2005 Service d’évaluation et de contrôle médicaux (SECM)</vt:lpstr>
      <vt:lpstr>591.705 jours de surveillance SI</vt:lpstr>
      <vt:lpstr>Estimation jours de surveillance INAMI 467.798</vt:lpstr>
      <vt:lpstr>591.705 jours de surveillance SI</vt:lpstr>
      <vt:lpstr>Présentation PowerPoint</vt:lpstr>
      <vt:lpstr>Occupation selon le nombre d'admissions</vt:lpstr>
      <vt:lpstr>Présentation PowerPoint</vt:lpstr>
      <vt:lpstr>591.705 jours de surveillance SI</vt:lpstr>
      <vt:lpstr>Présentation PowerPoint</vt:lpstr>
      <vt:lpstr>Article 12 par. 3, 2°, d)</vt:lpstr>
      <vt:lpstr>Supplément nuit intensiviste</vt:lpstr>
      <vt:lpstr>Présentation PowerPoint</vt:lpstr>
      <vt:lpstr>2015 </vt:lpstr>
      <vt:lpstr>2015 </vt:lpstr>
      <vt:lpstr>Commentaires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INTENSIVE CARE BELGIUM PRESENT &amp; FUTURE</dc:title>
  <dc:creator>BVBA Dr. Verbeke</dc:creator>
  <cp:lastModifiedBy>Josiane Bultreys</cp:lastModifiedBy>
  <cp:revision>207</cp:revision>
  <cp:lastPrinted>2015-02-09T14:45:58Z</cp:lastPrinted>
  <dcterms:created xsi:type="dcterms:W3CDTF">2013-01-30T14:11:15Z</dcterms:created>
  <dcterms:modified xsi:type="dcterms:W3CDTF">2015-03-12T14:01:54Z</dcterms:modified>
</cp:coreProperties>
</file>