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8" r:id="rId10"/>
    <p:sldId id="265" r:id="rId11"/>
    <p:sldId id="267" r:id="rId12"/>
    <p:sldId id="266" r:id="rId13"/>
    <p:sldId id="269" r:id="rId14"/>
    <p:sldId id="271" r:id="rId15"/>
    <p:sldId id="273" r:id="rId16"/>
    <p:sldId id="274" r:id="rId17"/>
    <p:sldId id="275" r:id="rId18"/>
    <p:sldId id="277" r:id="rId19"/>
    <p:sldId id="272" r:id="rId20"/>
    <p:sldId id="278" r:id="rId21"/>
    <p:sldId id="270" r:id="rId22"/>
    <p:sldId id="281" r:id="rId23"/>
    <p:sldId id="279" r:id="rId24"/>
    <p:sldId id="263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636B09-FD1B-44A8-B5E6-6F7AFBB33B85}" type="datetimeFigureOut">
              <a:rPr lang="nl-BE" smtClean="0"/>
              <a:t>11/03/2015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184376"/>
            <a:ext cx="8371656" cy="1828800"/>
          </a:xfrm>
        </p:spPr>
        <p:txBody>
          <a:bodyPr>
            <a:normAutofit/>
          </a:bodyPr>
          <a:lstStyle/>
          <a:p>
            <a:r>
              <a:rPr lang="fr-BE" smtClean="0"/>
              <a:t>Mesures RELATIVES AU dépassement </a:t>
            </a:r>
            <a:r>
              <a:rPr lang="fr-BE"/>
              <a:t>du budget art. 13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mtClean="0"/>
              <a:t>Filip </a:t>
            </a:r>
            <a:r>
              <a:rPr lang="fr-BE"/>
              <a:t>Gallant, union professionnelle </a:t>
            </a:r>
            <a:r>
              <a:rPr lang="fr-BE" smtClean="0"/>
              <a:t>soins </a:t>
            </a:r>
            <a:r>
              <a:rPr lang="fr-BE"/>
              <a:t>intensifs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026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fr-BE" dirty="0"/>
              <a:t>Art. 13 B – </a:t>
            </a:r>
            <a:r>
              <a:rPr lang="fr-BE"/>
              <a:t>prestations </a:t>
            </a:r>
            <a:r>
              <a:rPr lang="fr-BE" smtClean="0"/>
              <a:t>agréées </a:t>
            </a:r>
            <a:r>
              <a:rPr lang="fr-BE" dirty="0" smtClean="0"/>
              <a:t>					fonction </a:t>
            </a:r>
            <a:r>
              <a:rPr lang="fr-BE" dirty="0"/>
              <a:t>SI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Surveillance </a:t>
            </a:r>
            <a:r>
              <a:rPr lang="fr-BE" dirty="0"/>
              <a:t>: Jonction jour d’admission et jour de sortie – le jour de sortie est supprimé.</a:t>
            </a:r>
            <a:endParaRPr lang="nl-BE" dirty="0" smtClean="0"/>
          </a:p>
          <a:p>
            <a:pPr lvl="1"/>
            <a:r>
              <a:rPr lang="fr-BE" dirty="0" smtClean="0"/>
              <a:t>Le </a:t>
            </a:r>
            <a:r>
              <a:rPr lang="fr-BE" dirty="0"/>
              <a:t>jour de sortie doit être enregistré avec un code supplémentaire distinct H1 : « Surveillance le jour de départ à partir de la fonction SI - N 0 ».</a:t>
            </a:r>
            <a:endParaRPr lang="nl-BE" dirty="0" smtClean="0"/>
          </a:p>
          <a:p>
            <a:pPr lvl="1"/>
            <a:r>
              <a:rPr lang="fr-BE" dirty="0" smtClean="0"/>
              <a:t>La </a:t>
            </a:r>
            <a:r>
              <a:rPr lang="fr-BE" dirty="0"/>
              <a:t>règle d’application indique que le jour d’admission et le jour de </a:t>
            </a:r>
            <a:r>
              <a:rPr lang="fr-BE"/>
              <a:t>sortie </a:t>
            </a:r>
            <a:r>
              <a:rPr lang="fr-BE" smtClean="0"/>
              <a:t>sont </a:t>
            </a:r>
            <a:r>
              <a:rPr lang="fr-BE" dirty="0"/>
              <a:t>considérés comme constituant un seul jour.</a:t>
            </a:r>
            <a:endParaRPr lang="nl-BE" dirty="0" smtClean="0"/>
          </a:p>
          <a:p>
            <a:pPr lvl="1"/>
            <a:r>
              <a:rPr lang="fr-BE" dirty="0" smtClean="0"/>
              <a:t>Pour </a:t>
            </a:r>
            <a:r>
              <a:rPr lang="fr-BE" dirty="0"/>
              <a:t>1 jour d’admission, la surveillance jour 1 est remboursée.</a:t>
            </a:r>
            <a:endParaRPr lang="nl-BE" dirty="0" smtClean="0"/>
          </a:p>
          <a:p>
            <a:pPr lvl="1"/>
            <a:r>
              <a:rPr lang="fr-BE" dirty="0" smtClean="0"/>
              <a:t>Plus </a:t>
            </a:r>
            <a:r>
              <a:rPr lang="fr-BE" dirty="0"/>
              <a:t>le séjour est court, plus la perte est grande.</a:t>
            </a:r>
            <a:endParaRPr lang="nl-BE" dirty="0" smtClean="0"/>
          </a:p>
          <a:p>
            <a:pPr lvl="1"/>
            <a:r>
              <a:rPr lang="fr-BE" dirty="0" smtClean="0"/>
              <a:t>Réadmission </a:t>
            </a:r>
            <a:r>
              <a:rPr lang="fr-BE" dirty="0"/>
              <a:t>: de nouveau code pour surveillance jour 1 (211223).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477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Définition </a:t>
            </a:r>
            <a:r>
              <a:rPr lang="fr-BE" dirty="0"/>
              <a:t>surveillance de jour/surveillance de nuit </a:t>
            </a:r>
            <a:r>
              <a:rPr lang="fr-BE" dirty="0" smtClean="0"/>
              <a:t>(exigence INAMI</a:t>
            </a:r>
            <a:r>
              <a:rPr lang="fr-BE" dirty="0"/>
              <a:t>)</a:t>
            </a:r>
            <a:endParaRPr lang="nl-BE" dirty="0" smtClean="0"/>
          </a:p>
          <a:p>
            <a:pPr lvl="1"/>
            <a:r>
              <a:rPr lang="nl-BE" smtClean="0"/>
              <a:t>Dans </a:t>
            </a:r>
            <a:r>
              <a:rPr lang="nl-BE" dirty="0" err="1"/>
              <a:t>fonction</a:t>
            </a:r>
            <a:r>
              <a:rPr lang="nl-BE" dirty="0"/>
              <a:t> SI.</a:t>
            </a:r>
            <a:endParaRPr lang="nl-BE" dirty="0" smtClean="0"/>
          </a:p>
          <a:p>
            <a:pPr lvl="1"/>
            <a:r>
              <a:rPr lang="fr-BE" dirty="0" smtClean="0"/>
              <a:t>Titulaire </a:t>
            </a:r>
            <a:r>
              <a:rPr lang="fr-BE" dirty="0"/>
              <a:t>titre professionnel particulier SI.</a:t>
            </a:r>
            <a:endParaRPr lang="nl-BE" dirty="0" smtClean="0"/>
          </a:p>
          <a:p>
            <a:pPr lvl="1"/>
            <a:r>
              <a:rPr lang="fr-BE" dirty="0" smtClean="0"/>
              <a:t>Présence </a:t>
            </a:r>
            <a:r>
              <a:rPr lang="fr-BE" dirty="0" err="1"/>
              <a:t>intramurale</a:t>
            </a:r>
            <a:r>
              <a:rPr lang="fr-BE" dirty="0"/>
              <a:t> permanente sur le site de la fonction SI.</a:t>
            </a:r>
            <a:endParaRPr lang="nl-BE" dirty="0" smtClean="0"/>
          </a:p>
          <a:p>
            <a:pPr lvl="1"/>
            <a:r>
              <a:rPr lang="fr-BE" dirty="0" smtClean="0"/>
              <a:t>Être </a:t>
            </a:r>
            <a:r>
              <a:rPr lang="fr-BE" dirty="0"/>
              <a:t>présent dans les 15 min dans la fonction SI.</a:t>
            </a:r>
            <a:endParaRPr lang="nl-BE" dirty="0" smtClean="0"/>
          </a:p>
          <a:p>
            <a:pPr lvl="1"/>
            <a:r>
              <a:rPr lang="fr-BE" dirty="0" smtClean="0"/>
              <a:t>Exclure </a:t>
            </a:r>
            <a:r>
              <a:rPr lang="fr-BE" dirty="0"/>
              <a:t>permanence sur autres sites, exclure autres activités organisées. 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53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Surveillance </a:t>
            </a:r>
            <a:r>
              <a:rPr lang="nl-BE" dirty="0"/>
              <a:t>de nuit (211260)</a:t>
            </a:r>
            <a:endParaRPr lang="nl-BE" dirty="0" smtClean="0"/>
          </a:p>
          <a:p>
            <a:pPr lvl="1"/>
            <a:r>
              <a:rPr lang="fr-BE" dirty="0" smtClean="0"/>
              <a:t>Permanence </a:t>
            </a:r>
            <a:r>
              <a:rPr lang="fr-BE" dirty="0" err="1"/>
              <a:t>intramurale</a:t>
            </a:r>
            <a:r>
              <a:rPr lang="fr-BE" dirty="0"/>
              <a:t> par médecins spécialiste en soins intensifs (pas de candidats spécialistes)</a:t>
            </a:r>
            <a:endParaRPr lang="nl-BE" dirty="0" smtClean="0"/>
          </a:p>
          <a:p>
            <a:pPr lvl="1"/>
            <a:r>
              <a:rPr lang="pt-BR" dirty="0" smtClean="0"/>
              <a:t>De </a:t>
            </a:r>
            <a:r>
              <a:rPr lang="pt-BR" dirty="0"/>
              <a:t>21 h à 8 h.</a:t>
            </a:r>
            <a:endParaRPr lang="nl-BE" dirty="0" smtClean="0"/>
          </a:p>
          <a:p>
            <a:pPr lvl="1"/>
            <a:r>
              <a:rPr lang="fr-BE" dirty="0" smtClean="0"/>
              <a:t>Uniquement </a:t>
            </a:r>
            <a:r>
              <a:rPr lang="fr-BE" dirty="0"/>
              <a:t>possible si également permanence de jour médecin spécialiste en soins intensifs de 8 h à 21 h.</a:t>
            </a:r>
            <a:endParaRPr lang="nl-BE" dirty="0" smtClean="0"/>
          </a:p>
          <a:p>
            <a:pPr lvl="1"/>
            <a:r>
              <a:rPr lang="fr-BE" dirty="0" smtClean="0"/>
              <a:t>À </a:t>
            </a:r>
            <a:r>
              <a:rPr lang="fr-BE" dirty="0"/>
              <a:t>partir du jour de surveillance 2 (211245).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61221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smtClean="0"/>
              <a:t>Prestations </a:t>
            </a:r>
            <a:r>
              <a:rPr lang="nl-BE"/>
              <a:t>techniques supplémentaires</a:t>
            </a:r>
            <a:endParaRPr lang="nl-BE" dirty="0" smtClean="0"/>
          </a:p>
          <a:p>
            <a:pPr lvl="1"/>
            <a:r>
              <a:rPr lang="fr-BE" smtClean="0"/>
              <a:t>Aucune </a:t>
            </a:r>
            <a:r>
              <a:rPr lang="fr-BE"/>
              <a:t>modification sur les valeurs ni sur la durée.</a:t>
            </a:r>
            <a:endParaRPr lang="nl-BE" dirty="0" smtClean="0"/>
          </a:p>
          <a:p>
            <a:pPr lvl="1"/>
            <a:r>
              <a:rPr lang="fr-BE" smtClean="0"/>
              <a:t>Mesure </a:t>
            </a:r>
            <a:r>
              <a:rPr lang="fr-BE"/>
              <a:t>débit cardiaque (211326) ne vas plus de pair avec la surveillance - pas de modification de la valeur ni de la durée (5 d).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7227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Art. 13 C - néonatologie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/>
              <a:t>Pas de dépassement de budget</a:t>
            </a:r>
            <a:endParaRPr lang="fr-BE"/>
          </a:p>
          <a:p>
            <a:pPr lvl="0"/>
            <a:r>
              <a:rPr lang="fr-FR"/>
              <a:t>Aucune modification 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343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6080" y="188640"/>
            <a:ext cx="8586536" cy="990600"/>
          </a:xfrm>
        </p:spPr>
        <p:txBody>
          <a:bodyPr>
            <a:normAutofit/>
          </a:bodyPr>
          <a:lstStyle/>
          <a:p>
            <a:r>
              <a:rPr lang="nl-BE" smtClean="0"/>
              <a:t>Cumul </a:t>
            </a:r>
            <a:r>
              <a:rPr lang="nl-BE" dirty="0" err="1"/>
              <a:t>avec</a:t>
            </a:r>
            <a:r>
              <a:rPr lang="nl-BE" dirty="0"/>
              <a:t> </a:t>
            </a:r>
            <a:r>
              <a:rPr lang="nl-BE" err="1"/>
              <a:t>prestations</a:t>
            </a:r>
            <a:r>
              <a:rPr lang="nl-BE"/>
              <a:t> </a:t>
            </a:r>
            <a:r>
              <a:rPr lang="nl-BE" smtClean="0"/>
              <a:t>d'anesthésie</a:t>
            </a:r>
            <a:endParaRPr lang="nl-BE" strike="sngStrik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Déjà limité via art. 12 (anesthésie).</a:t>
            </a:r>
            <a:endParaRPr lang="fr-BE" dirty="0"/>
          </a:p>
          <a:p>
            <a:pPr lvl="0"/>
            <a:r>
              <a:rPr lang="fr-FR" dirty="0"/>
              <a:t>En principe, pas </a:t>
            </a:r>
            <a:r>
              <a:rPr lang="fr-FR"/>
              <a:t>de </a:t>
            </a:r>
            <a:r>
              <a:rPr lang="fr-FR" smtClean="0"/>
              <a:t>cumul </a:t>
            </a:r>
            <a:r>
              <a:rPr lang="fr-FR" dirty="0"/>
              <a:t>sauf intervention chirurgicale &gt;= K 500, N 700, I 700.</a:t>
            </a:r>
            <a:endParaRPr lang="fr-BE" dirty="0"/>
          </a:p>
          <a:p>
            <a:pPr lvl="0"/>
            <a:r>
              <a:rPr lang="fr-FR" dirty="0"/>
              <a:t>Idée sous-jacente : Surveillance </a:t>
            </a:r>
            <a:r>
              <a:rPr lang="fr-FR" dirty="0" smtClean="0"/>
              <a:t>des </a:t>
            </a:r>
            <a:r>
              <a:rPr lang="fr-FR" smtClean="0"/>
              <a:t>suites </a:t>
            </a:r>
            <a:r>
              <a:rPr lang="fr-FR" smtClean="0"/>
              <a:t>anesthésie </a:t>
            </a:r>
            <a:r>
              <a:rPr lang="fr-FR" dirty="0"/>
              <a:t>comprise dans la prestation anesthésie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pas de double remboursement.</a:t>
            </a:r>
            <a:endParaRPr lang="fr-BE" dirty="0"/>
          </a:p>
          <a:p>
            <a:r>
              <a:rPr lang="nl-BE" dirty="0" err="1" smtClean="0"/>
              <a:t>Description</a:t>
            </a:r>
            <a:r>
              <a:rPr lang="nl-BE" dirty="0" smtClean="0"/>
              <a:t> </a:t>
            </a:r>
            <a:r>
              <a:rPr lang="nl-BE" dirty="0" err="1"/>
              <a:t>floue</a:t>
            </a:r>
            <a:r>
              <a:rPr lang="nl-BE" dirty="0"/>
              <a:t> :</a:t>
            </a:r>
            <a:endParaRPr lang="nl-BE" dirty="0" smtClean="0"/>
          </a:p>
          <a:p>
            <a:pPr lvl="1"/>
            <a:r>
              <a:rPr lang="fr-BE" dirty="0" smtClean="0"/>
              <a:t>Couplée </a:t>
            </a:r>
            <a:r>
              <a:rPr lang="fr-BE" dirty="0"/>
              <a:t>à la chirurgie, à l’obstétrique mais pas à l’endoscopie, à la </a:t>
            </a:r>
            <a:r>
              <a:rPr lang="fr-BE" dirty="0" err="1"/>
              <a:t>cathétérisation</a:t>
            </a:r>
            <a:r>
              <a:rPr lang="fr-BE" dirty="0"/>
              <a:t>, l’imagerie, etc.</a:t>
            </a:r>
            <a:endParaRPr lang="nl-BE" dirty="0" smtClean="0"/>
          </a:p>
          <a:p>
            <a:pPr lvl="1"/>
            <a:r>
              <a:rPr lang="fr-BE" dirty="0" smtClean="0"/>
              <a:t>La </a:t>
            </a:r>
            <a:r>
              <a:rPr lang="fr-BE" dirty="0"/>
              <a:t>description ne correspond pas à la description des prestations anesthésie.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65887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Cumul </a:t>
            </a:r>
            <a:r>
              <a:rPr lang="nl-BE"/>
              <a:t>anesthésie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/>
              <a:t>Ne tenez pas compte des admissions </a:t>
            </a:r>
            <a:r>
              <a:rPr lang="fr-FR"/>
              <a:t>SI </a:t>
            </a:r>
            <a:r>
              <a:rPr lang="fr-FR" smtClean="0"/>
              <a:t>pour raison </a:t>
            </a:r>
            <a:r>
              <a:rPr lang="fr-FR" dirty="0"/>
              <a:t>de comorbidité. Comment mesurer cela ?</a:t>
            </a:r>
            <a:endParaRPr lang="fr-BE" dirty="0"/>
          </a:p>
          <a:p>
            <a:pPr lvl="0"/>
            <a:r>
              <a:rPr lang="fr-FR" dirty="0"/>
              <a:t>Souvent pas observé (jusqu’à présent) ni contrôlé.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11882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Proposition</a:t>
            </a:r>
            <a:r>
              <a:rPr lang="nl-BE" dirty="0"/>
              <a:t> </a:t>
            </a:r>
            <a:r>
              <a:rPr lang="nl-BE"/>
              <a:t>de </a:t>
            </a:r>
            <a:r>
              <a:rPr lang="nl-BE" smtClean="0"/>
              <a:t>cumul </a:t>
            </a:r>
            <a:r>
              <a:rPr lang="nl-BE" dirty="0" err="1"/>
              <a:t>anesthésie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Couplée</a:t>
            </a:r>
            <a:r>
              <a:rPr lang="nl-BE" dirty="0" smtClean="0"/>
              <a:t> </a:t>
            </a:r>
            <a:r>
              <a:rPr lang="nl-BE" dirty="0"/>
              <a:t>à </a:t>
            </a:r>
            <a:r>
              <a:rPr lang="nl-BE" dirty="0" err="1"/>
              <a:t>nomenclature</a:t>
            </a:r>
            <a:r>
              <a:rPr lang="nl-BE" dirty="0"/>
              <a:t> </a:t>
            </a:r>
            <a:r>
              <a:rPr lang="nl-BE" dirty="0" err="1"/>
              <a:t>anesthésie</a:t>
            </a:r>
            <a:endParaRPr lang="nl-BE" dirty="0"/>
          </a:p>
          <a:p>
            <a:pPr lvl="1"/>
            <a:r>
              <a:rPr lang="fr-BE" dirty="0" smtClean="0"/>
              <a:t>Non </a:t>
            </a:r>
            <a:r>
              <a:rPr lang="fr-BE" dirty="0"/>
              <a:t>autorisé sauf pour les prestations 200023 (K 360), 200034 (K 300), 200060 (K 255).</a:t>
            </a:r>
            <a:endParaRPr lang="nl-BE" dirty="0" smtClean="0"/>
          </a:p>
          <a:p>
            <a:r>
              <a:rPr lang="nl-BE" dirty="0" err="1" smtClean="0"/>
              <a:t>Valable</a:t>
            </a:r>
            <a:r>
              <a:rPr lang="nl-BE" dirty="0" smtClean="0"/>
              <a:t> </a:t>
            </a:r>
            <a:r>
              <a:rPr lang="nl-BE" dirty="0"/>
              <a:t>pour</a:t>
            </a:r>
            <a:endParaRPr lang="nl-BE" dirty="0" smtClean="0"/>
          </a:p>
          <a:p>
            <a:pPr lvl="1"/>
            <a:r>
              <a:rPr lang="fr-BE" dirty="0" smtClean="0"/>
              <a:t>Surveillance </a:t>
            </a:r>
            <a:r>
              <a:rPr lang="fr-BE" dirty="0"/>
              <a:t>+ ventilation jour 1 et 2 de l’art. 13 A.</a:t>
            </a:r>
            <a:endParaRPr lang="nl-BE" dirty="0" smtClean="0"/>
          </a:p>
          <a:p>
            <a:pPr lvl="1"/>
            <a:r>
              <a:rPr lang="fr-BE" dirty="0" smtClean="0"/>
              <a:t>Surveillance </a:t>
            </a:r>
            <a:r>
              <a:rPr lang="fr-BE" dirty="0"/>
              <a:t>+ ventilation jour 1 de l’art. 13 B.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30431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42520" cy="1030560"/>
          </a:xfrm>
        </p:spPr>
        <p:txBody>
          <a:bodyPr>
            <a:normAutofit/>
          </a:bodyPr>
          <a:lstStyle/>
          <a:p>
            <a:r>
              <a:rPr lang="fr-BE" dirty="0"/>
              <a:t>Proposition </a:t>
            </a:r>
            <a:r>
              <a:rPr lang="fr-BE"/>
              <a:t>de </a:t>
            </a:r>
            <a:r>
              <a:rPr lang="fr-BE" smtClean="0"/>
              <a:t>cumul </a:t>
            </a:r>
            <a:r>
              <a:rPr lang="fr-BE" dirty="0"/>
              <a:t>anesthésie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Cela</a:t>
            </a:r>
            <a:r>
              <a:rPr lang="nl-BE" dirty="0" smtClean="0"/>
              <a:t> </a:t>
            </a:r>
            <a:r>
              <a:rPr lang="nl-BE" dirty="0" err="1"/>
              <a:t>signifie</a:t>
            </a:r>
            <a:r>
              <a:rPr lang="nl-BE" dirty="0"/>
              <a:t> :</a:t>
            </a:r>
            <a:endParaRPr lang="nl-BE" dirty="0" smtClean="0"/>
          </a:p>
          <a:p>
            <a:pPr marL="777240" lvl="1" indent="-457200"/>
            <a:r>
              <a:rPr lang="fr-BE" dirty="0" smtClean="0"/>
              <a:t>Pas </a:t>
            </a:r>
            <a:r>
              <a:rPr lang="fr-BE"/>
              <a:t>de </a:t>
            </a:r>
            <a:r>
              <a:rPr lang="fr-BE" smtClean="0"/>
              <a:t>cumul </a:t>
            </a:r>
            <a:r>
              <a:rPr lang="fr-BE" dirty="0"/>
              <a:t>D1 (sauf 200023, 45, 60) sur la fonction SI, ni D2 hors SI.</a:t>
            </a:r>
            <a:endParaRPr lang="nl-BE" dirty="0" smtClean="0"/>
          </a:p>
          <a:p>
            <a:pPr marL="777240" lvl="1" indent="-457200"/>
            <a:r>
              <a:rPr lang="fr-BE" smtClean="0"/>
              <a:t>Cumul </a:t>
            </a:r>
            <a:r>
              <a:rPr lang="fr-BE" smtClean="0"/>
              <a:t>possible </a:t>
            </a:r>
            <a:r>
              <a:rPr lang="fr-BE" smtClean="0"/>
              <a:t>si </a:t>
            </a:r>
            <a:r>
              <a:rPr lang="fr-BE" dirty="0"/>
              <a:t>patient déjà </a:t>
            </a:r>
            <a:r>
              <a:rPr lang="fr-BE"/>
              <a:t>en </a:t>
            </a:r>
            <a:r>
              <a:rPr lang="fr-BE" smtClean="0"/>
              <a:t>USI (révision</a:t>
            </a:r>
            <a:r>
              <a:rPr lang="fr-BE" dirty="0"/>
              <a:t>, nettoyage blessures, trachéotomie, gastrostomie, etc.).</a:t>
            </a:r>
            <a:endParaRPr lang="nl-BE" dirty="0" smtClean="0"/>
          </a:p>
          <a:p>
            <a:pPr marL="777240" lvl="1" indent="-457200"/>
            <a:r>
              <a:rPr lang="fr-BE" smtClean="0"/>
              <a:t>Cumul </a:t>
            </a:r>
            <a:r>
              <a:rPr lang="fr-BE"/>
              <a:t>possible </a:t>
            </a:r>
            <a:r>
              <a:rPr lang="fr-BE" smtClean="0"/>
              <a:t>aux urgences </a:t>
            </a:r>
            <a:r>
              <a:rPr lang="fr-BE" dirty="0"/>
              <a:t>pour éviter problèmes </a:t>
            </a:r>
            <a:r>
              <a:rPr lang="fr-BE" dirty="0" smtClean="0"/>
              <a:t>en cas de </a:t>
            </a:r>
            <a:r>
              <a:rPr lang="fr-BE" dirty="0"/>
              <a:t>transport vers un autre hôpital en cas d’intervention par exemple.</a:t>
            </a:r>
            <a:endParaRPr lang="nl-BE" dirty="0" smtClean="0"/>
          </a:p>
          <a:p>
            <a:pPr marL="777240" lvl="1" indent="-457200"/>
            <a:r>
              <a:rPr lang="fr-BE" dirty="0" smtClean="0"/>
              <a:t>CAVE </a:t>
            </a:r>
            <a:r>
              <a:rPr lang="fr-BE" dirty="0"/>
              <a:t>: Réadmission SI = de nouveau surveillance D1 = de nouveau règles </a:t>
            </a:r>
            <a:r>
              <a:rPr lang="fr-BE"/>
              <a:t>de </a:t>
            </a:r>
            <a:r>
              <a:rPr lang="fr-BE" smtClean="0"/>
              <a:t>cumul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1659580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52" y="116632"/>
            <a:ext cx="9090592" cy="1102568"/>
          </a:xfrm>
        </p:spPr>
        <p:txBody>
          <a:bodyPr>
            <a:normAutofit/>
          </a:bodyPr>
          <a:lstStyle/>
          <a:p>
            <a:r>
              <a:rPr lang="fr-BE" smtClean="0"/>
              <a:t>Cumul </a:t>
            </a:r>
            <a:r>
              <a:rPr lang="fr-BE"/>
              <a:t>avec surveillance autre service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/>
              <a:t>Pour la plupart des codes</a:t>
            </a:r>
            <a:r>
              <a:rPr lang="fr-FR"/>
              <a:t>, </a:t>
            </a:r>
            <a:r>
              <a:rPr lang="fr-FR" smtClean="0"/>
              <a:t>aucun cumul </a:t>
            </a:r>
            <a:r>
              <a:rPr lang="fr-FR" dirty="0"/>
              <a:t>sauf mesure débit cardiaque</a:t>
            </a:r>
            <a:endParaRPr lang="fr-BE" dirty="0"/>
          </a:p>
          <a:p>
            <a:pPr lvl="0"/>
            <a:r>
              <a:rPr lang="fr-FR" dirty="0"/>
              <a:t>En dessous de 7 ans</a:t>
            </a:r>
            <a:r>
              <a:rPr lang="fr-FR"/>
              <a:t>, </a:t>
            </a:r>
            <a:r>
              <a:rPr lang="fr-FR" smtClean="0"/>
              <a:t>cumul autorisé </a:t>
            </a:r>
            <a:r>
              <a:rPr lang="fr-FR" dirty="0"/>
              <a:t>(pédiatres)</a:t>
            </a:r>
            <a:endParaRPr lang="fr-BE" dirty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0112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Historique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Sept </a:t>
            </a:r>
            <a:r>
              <a:rPr lang="fr-FR" dirty="0" smtClean="0"/>
              <a:t>2013 : </a:t>
            </a:r>
            <a:r>
              <a:rPr lang="fr-FR" dirty="0"/>
              <a:t>détermination d’un dépassement de budget d’environ 26,5 % depuis la mise en œuvre de la nouvelle nomenclature le 01.12.2012.</a:t>
            </a:r>
            <a:endParaRPr lang="fr-BE" dirty="0"/>
          </a:p>
          <a:p>
            <a:pPr lvl="0"/>
            <a:r>
              <a:rPr lang="fr-FR" dirty="0"/>
              <a:t>Évaluation pour 2014 : &gt; 30.000.000 € de dépassement par rapport à la norme de croissance et à l’index.</a:t>
            </a:r>
            <a:endParaRPr lang="fr-BE" dirty="0"/>
          </a:p>
          <a:p>
            <a:pPr lvl="0"/>
            <a:r>
              <a:rPr lang="fr-FR" dirty="0"/>
              <a:t>Mesures d’économies à hauteur de 10.000.000 € sur le budget 2014.</a:t>
            </a:r>
            <a:endParaRPr lang="fr-BE" dirty="0"/>
          </a:p>
          <a:p>
            <a:pPr lvl="0"/>
            <a:r>
              <a:rPr lang="fr-FR" dirty="0"/>
              <a:t>Cause possible : mesures tran</a:t>
            </a:r>
            <a:r>
              <a:rPr lang="fr-FR" dirty="0"/>
              <a:t>si</a:t>
            </a:r>
            <a:r>
              <a:rPr lang="fr-FR" dirty="0"/>
              <a:t>toires </a:t>
            </a:r>
            <a:r>
              <a:rPr lang="fr-FR" dirty="0" smtClean="0"/>
              <a:t>appliquées jusqu’au </a:t>
            </a:r>
            <a:r>
              <a:rPr lang="fr-FR" dirty="0"/>
              <a:t>31.12.2013.</a:t>
            </a:r>
            <a:endParaRPr lang="fr-BE" dirty="0"/>
          </a:p>
          <a:p>
            <a:pPr lvl="0"/>
            <a:r>
              <a:rPr lang="fr-FR" smtClean="0"/>
              <a:t>Report </a:t>
            </a:r>
            <a:r>
              <a:rPr lang="fr-FR" dirty="0" smtClean="0"/>
              <a:t>des </a:t>
            </a:r>
            <a:r>
              <a:rPr lang="fr-FR" smtClean="0"/>
              <a:t>économies </a:t>
            </a:r>
            <a:r>
              <a:rPr lang="fr-FR" smtClean="0"/>
              <a:t>de </a:t>
            </a:r>
            <a:r>
              <a:rPr lang="fr-FR" dirty="0"/>
              <a:t>6 mois pour </a:t>
            </a:r>
            <a:r>
              <a:rPr lang="fr-FR" dirty="0" smtClean="0"/>
              <a:t>en </a:t>
            </a:r>
            <a:r>
              <a:rPr lang="fr-FR" smtClean="0"/>
              <a:t>évaluer </a:t>
            </a:r>
            <a:r>
              <a:rPr lang="fr-FR" smtClean="0"/>
              <a:t>l’effet.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5224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Centres grands-brûlés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/>
              <a:t>60 lits agréés.</a:t>
            </a:r>
            <a:endParaRPr lang="fr-BE"/>
          </a:p>
          <a:p>
            <a:pPr lvl="0"/>
            <a:r>
              <a:rPr lang="fr-FR"/>
              <a:t>Jusqu’à présent, uniquement accès à l'art. 13 A.</a:t>
            </a:r>
            <a:endParaRPr lang="fr-BE"/>
          </a:p>
          <a:p>
            <a:pPr lvl="0"/>
            <a:r>
              <a:rPr lang="fr-FR"/>
              <a:t>Proposition : Accès à l’art. 13 B sauf surveillance de jour et de nuit.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3796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Économies évaluées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fr-FR"/>
              <a:t>Fusion surveillance jour d’admission + de sortie : </a:t>
            </a:r>
            <a:r>
              <a:rPr lang="fr-FR">
                <a:solidFill>
                  <a:srgbClr val="FF0000"/>
                </a:solidFill>
              </a:rPr>
              <a:t>13.697.000 €</a:t>
            </a:r>
            <a:r>
              <a:rPr lang="fr-FR"/>
              <a:t>.</a:t>
            </a:r>
            <a:endParaRPr lang="fr-BE"/>
          </a:p>
          <a:p>
            <a:pPr lvl="0"/>
            <a:r>
              <a:rPr lang="fr-FR"/>
              <a:t>Surveillance de nuit à partir du jour 2 : </a:t>
            </a:r>
            <a:r>
              <a:rPr lang="fr-FR">
                <a:solidFill>
                  <a:srgbClr val="FF0000"/>
                </a:solidFill>
              </a:rPr>
              <a:t>1.900.000 €</a:t>
            </a:r>
            <a:r>
              <a:rPr lang="fr-FR"/>
              <a:t>.</a:t>
            </a:r>
            <a:endParaRPr lang="fr-BE"/>
          </a:p>
          <a:p>
            <a:pPr lvl="0"/>
            <a:r>
              <a:rPr lang="fr-FR"/>
              <a:t>Surveillance non </a:t>
            </a:r>
            <a:r>
              <a:rPr lang="fr-FR" smtClean="0"/>
              <a:t>invasive </a:t>
            </a:r>
            <a:r>
              <a:rPr lang="fr-FR"/>
              <a:t>art. 13 A : </a:t>
            </a:r>
            <a:r>
              <a:rPr lang="fr-FR">
                <a:solidFill>
                  <a:srgbClr val="FF0000"/>
                </a:solidFill>
              </a:rPr>
              <a:t>5.000.000 €</a:t>
            </a:r>
            <a:r>
              <a:rPr lang="fr-FR"/>
              <a:t>.</a:t>
            </a:r>
            <a:endParaRPr lang="fr-BE"/>
          </a:p>
          <a:p>
            <a:pPr lvl="0"/>
            <a:r>
              <a:rPr lang="fr-FR"/>
              <a:t>Interdiction cumul anesthésie avec art. 13 B : </a:t>
            </a:r>
            <a:r>
              <a:rPr lang="fr-FR">
                <a:solidFill>
                  <a:srgbClr val="FF0000"/>
                </a:solidFill>
              </a:rPr>
              <a:t>8.500.000 €</a:t>
            </a:r>
            <a:r>
              <a:rPr lang="fr-FR"/>
              <a:t>.</a:t>
            </a:r>
            <a:endParaRPr lang="fr-BE"/>
          </a:p>
          <a:p>
            <a:pPr lvl="0"/>
            <a:r>
              <a:rPr lang="fr-FR"/>
              <a:t>Accès centres grands-brûlés à l’art. 13 B :</a:t>
            </a:r>
            <a:r>
              <a:rPr lang="nl-BE"/>
              <a:t/>
            </a:r>
            <a:br>
              <a:rPr lang="nl-BE"/>
            </a:br>
            <a:r>
              <a:rPr lang="nl-BE">
                <a:solidFill>
                  <a:srgbClr val="00B0F0"/>
                </a:solidFill>
              </a:rPr>
              <a:t>- </a:t>
            </a:r>
            <a:r>
              <a:rPr lang="fr-FR">
                <a:solidFill>
                  <a:srgbClr val="00B0F0"/>
                </a:solidFill>
              </a:rPr>
              <a:t>59.000 €</a:t>
            </a:r>
            <a:r>
              <a:rPr lang="fr-FR"/>
              <a:t>.</a:t>
            </a:r>
            <a:endParaRPr lang="fr-BE"/>
          </a:p>
          <a:p>
            <a:pPr lvl="0"/>
            <a:r>
              <a:rPr lang="fr-FR"/>
              <a:t>TOTAL : </a:t>
            </a:r>
            <a:r>
              <a:rPr lang="fr-FR">
                <a:solidFill>
                  <a:srgbClr val="FF0000"/>
                </a:solidFill>
              </a:rPr>
              <a:t>29.037.000 €</a:t>
            </a:r>
            <a:r>
              <a:rPr lang="fr-FR"/>
              <a:t>.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1465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Mesures non retenues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r>
              <a:rPr lang="fr-BE" dirty="0" smtClean="0"/>
              <a:t>Diminution </a:t>
            </a:r>
            <a:r>
              <a:rPr lang="fr-BE" dirty="0"/>
              <a:t>linéaire en tant que mesure définitive.</a:t>
            </a:r>
            <a:endParaRPr lang="nl-BE" dirty="0" smtClean="0"/>
          </a:p>
          <a:p>
            <a:r>
              <a:rPr lang="fr-BE" dirty="0" smtClean="0"/>
              <a:t>Surveillance </a:t>
            </a:r>
            <a:r>
              <a:rPr lang="fr-BE" dirty="0"/>
              <a:t>ambulante service d’urgences sur 0.</a:t>
            </a:r>
            <a:endParaRPr lang="nl-BE" dirty="0" smtClean="0"/>
          </a:p>
          <a:p>
            <a:pPr lvl="1"/>
            <a:r>
              <a:rPr lang="fr-BE" dirty="0" smtClean="0"/>
              <a:t>Visiblement </a:t>
            </a:r>
            <a:r>
              <a:rPr lang="fr-BE" dirty="0"/>
              <a:t>cela est remplacé par une </a:t>
            </a:r>
            <a:r>
              <a:rPr lang="fr-BE"/>
              <a:t>diminution </a:t>
            </a:r>
            <a:r>
              <a:rPr lang="fr-BE" smtClean="0"/>
              <a:t>à </a:t>
            </a:r>
            <a:r>
              <a:rPr lang="fr-BE"/>
              <a:t>12 </a:t>
            </a:r>
            <a:r>
              <a:rPr lang="fr-BE" smtClean="0"/>
              <a:t>dérivations </a:t>
            </a:r>
            <a:r>
              <a:rPr lang="fr-BE" dirty="0"/>
              <a:t>ECG (475075).</a:t>
            </a:r>
            <a:endParaRPr lang="nl-BE" dirty="0" smtClean="0"/>
          </a:p>
          <a:p>
            <a:r>
              <a:rPr lang="nl-BE" dirty="0" err="1" smtClean="0"/>
              <a:t>Diminuer</a:t>
            </a:r>
            <a:r>
              <a:rPr lang="nl-BE" dirty="0" smtClean="0"/>
              <a:t> </a:t>
            </a:r>
            <a:r>
              <a:rPr lang="nl-BE" dirty="0"/>
              <a:t>surveillance ECG </a:t>
            </a:r>
            <a:r>
              <a:rPr lang="nl-BE" dirty="0" err="1"/>
              <a:t>hospitalisés</a:t>
            </a:r>
            <a:r>
              <a:rPr lang="nl-BE" dirty="0"/>
              <a:t>.</a:t>
            </a:r>
            <a:endParaRPr lang="nl-BE" dirty="0" smtClean="0"/>
          </a:p>
          <a:p>
            <a:pPr lvl="1"/>
            <a:r>
              <a:rPr lang="fr-BE" dirty="0" smtClean="0"/>
              <a:t>A </a:t>
            </a:r>
            <a:r>
              <a:rPr lang="fr-BE" smtClean="0"/>
              <a:t>la </a:t>
            </a:r>
            <a:r>
              <a:rPr lang="fr-BE" smtClean="0"/>
              <a:t>longue, </a:t>
            </a:r>
            <a:r>
              <a:rPr lang="fr-BE" dirty="0"/>
              <a:t>surveillance inférieure à normale</a:t>
            </a:r>
            <a:r>
              <a:rPr lang="fr-BE" dirty="0" smtClean="0"/>
              <a:t>.</a:t>
            </a:r>
            <a:endParaRPr lang="nl-BE" dirty="0" smtClean="0"/>
          </a:p>
          <a:p>
            <a:r>
              <a:rPr lang="fr-BE" dirty="0" smtClean="0"/>
              <a:t>Adaptation </a:t>
            </a:r>
            <a:r>
              <a:rPr lang="fr-BE" dirty="0"/>
              <a:t>prestations techniques à l’art. 13 A et B.</a:t>
            </a:r>
            <a:endParaRPr lang="nl-BE" dirty="0" smtClean="0"/>
          </a:p>
          <a:p>
            <a:pPr lvl="1"/>
            <a:r>
              <a:rPr lang="nl-BE" dirty="0" err="1" smtClean="0"/>
              <a:t>Diminuer</a:t>
            </a:r>
            <a:r>
              <a:rPr lang="nl-BE" dirty="0" smtClean="0"/>
              <a:t> </a:t>
            </a:r>
            <a:r>
              <a:rPr lang="nl-BE" dirty="0"/>
              <a:t>de 10-15 %.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236871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Mesures non retenues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4467200"/>
          </a:xfrm>
        </p:spPr>
        <p:txBody>
          <a:bodyPr>
            <a:normAutofit/>
          </a:bodyPr>
          <a:lstStyle/>
          <a:p>
            <a:r>
              <a:rPr lang="fr-BE" dirty="0" smtClean="0"/>
              <a:t>Fusion </a:t>
            </a:r>
            <a:r>
              <a:rPr lang="fr-BE" dirty="0"/>
              <a:t>autres prestations techniques jour d’admission et jour de sortie</a:t>
            </a:r>
            <a:endParaRPr lang="nl-BE" dirty="0" smtClean="0"/>
          </a:p>
          <a:p>
            <a:r>
              <a:rPr lang="fr-BE" smtClean="0"/>
              <a:t>Réduction </a:t>
            </a:r>
            <a:r>
              <a:rPr lang="fr-BE" dirty="0"/>
              <a:t>plafond annuel (actuellement encore 100 %).</a:t>
            </a:r>
            <a:endParaRPr lang="nl-BE" dirty="0" smtClean="0"/>
          </a:p>
          <a:p>
            <a:pPr lvl="1"/>
            <a:r>
              <a:rPr lang="fr-BE" dirty="0" smtClean="0"/>
              <a:t>Déjà partiellement atteint </a:t>
            </a:r>
            <a:r>
              <a:rPr lang="fr-BE" dirty="0"/>
              <a:t>par règle </a:t>
            </a:r>
            <a:r>
              <a:rPr lang="fr-BE" smtClean="0"/>
              <a:t>de </a:t>
            </a:r>
            <a:r>
              <a:rPr lang="fr-BE" smtClean="0"/>
              <a:t>fusion + </a:t>
            </a:r>
            <a:r>
              <a:rPr lang="fr-BE"/>
              <a:t>interdiction </a:t>
            </a:r>
            <a:r>
              <a:rPr lang="fr-BE" smtClean="0"/>
              <a:t>cumul </a:t>
            </a:r>
            <a:r>
              <a:rPr lang="fr-BE" dirty="0"/>
              <a:t>anesthésie.</a:t>
            </a:r>
            <a:endParaRPr lang="nl-BE" dirty="0" smtClean="0"/>
          </a:p>
          <a:p>
            <a:r>
              <a:rPr lang="nl-BE" dirty="0" smtClean="0"/>
              <a:t>Surveillance </a:t>
            </a:r>
            <a:r>
              <a:rPr lang="nl-BE" dirty="0"/>
              <a:t>de nuit</a:t>
            </a:r>
            <a:endParaRPr lang="nl-BE" dirty="0" smtClean="0"/>
          </a:p>
          <a:p>
            <a:pPr lvl="1"/>
            <a:r>
              <a:rPr lang="fr-BE" dirty="0" smtClean="0"/>
              <a:t>Uniquement </a:t>
            </a:r>
            <a:r>
              <a:rPr lang="fr-BE" dirty="0"/>
              <a:t>les </a:t>
            </a:r>
            <a:r>
              <a:rPr lang="fr-BE" dirty="0" smtClean="0"/>
              <a:t>nuits des vendredi</a:t>
            </a:r>
            <a:r>
              <a:rPr lang="fr-BE" dirty="0"/>
              <a:t>, samedi </a:t>
            </a:r>
            <a:r>
              <a:rPr lang="fr-BE"/>
              <a:t>et </a:t>
            </a:r>
            <a:r>
              <a:rPr lang="fr-BE" smtClean="0"/>
              <a:t>dimanche.</a:t>
            </a:r>
            <a:endParaRPr lang="nl-BE" dirty="0" smtClean="0"/>
          </a:p>
          <a:p>
            <a:pPr lvl="1"/>
            <a:r>
              <a:rPr lang="fr-BE" dirty="0" smtClean="0"/>
              <a:t>Remboursement pas </a:t>
            </a:r>
            <a:r>
              <a:rPr lang="fr-BE" dirty="0"/>
              <a:t>par patient mais </a:t>
            </a:r>
            <a:r>
              <a:rPr lang="fr-BE" dirty="0" smtClean="0"/>
              <a:t>fixe</a:t>
            </a:r>
            <a:r>
              <a:rPr lang="fr-BE" dirty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9441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Mesures non retenues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On reconnaît la valeur supplémentaire du titre professionnel particulier SI et on ne souhaite pas supprimer la nomenclature intrinsèque.</a:t>
            </a:r>
            <a:endParaRPr lang="fr-BE" dirty="0"/>
          </a:p>
          <a:p>
            <a:pPr lvl="0"/>
            <a:r>
              <a:rPr lang="fr-FR" dirty="0"/>
              <a:t>On reconnaît le problème accru de la participation aux services de garde (en particulier les gardes de nuits).</a:t>
            </a:r>
            <a:endParaRPr lang="fr-BE" dirty="0"/>
          </a:p>
          <a:p>
            <a:pPr lvl="0"/>
            <a:r>
              <a:rPr lang="fr-FR" dirty="0"/>
              <a:t>On </a:t>
            </a:r>
            <a:r>
              <a:rPr lang="fr-FR" smtClean="0"/>
              <a:t>ne </a:t>
            </a:r>
            <a:r>
              <a:rPr lang="fr-FR" smtClean="0"/>
              <a:t>touche </a:t>
            </a:r>
            <a:r>
              <a:rPr lang="fr-FR"/>
              <a:t>pas </a:t>
            </a:r>
            <a:r>
              <a:rPr lang="fr-FR" smtClean="0"/>
              <a:t>à l’honoraire </a:t>
            </a:r>
            <a:r>
              <a:rPr lang="fr-FR" dirty="0"/>
              <a:t>forfaitaire </a:t>
            </a:r>
            <a:r>
              <a:rPr lang="fr-FR" dirty="0" smtClean="0"/>
              <a:t>SI (590203 </a:t>
            </a:r>
            <a:r>
              <a:rPr lang="fr-FR" dirty="0"/>
              <a:t>A 24 et 590332 A 5)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2592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Historique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/>
              <a:t>Septembre </a:t>
            </a:r>
            <a:r>
              <a:rPr lang="fr-FR" dirty="0" smtClean="0"/>
              <a:t>2014 : </a:t>
            </a:r>
            <a:r>
              <a:rPr lang="fr-FR" dirty="0"/>
              <a:t>les mesures transitoires n’entraînent pas de diminution mais un plateau Mesures d'économies (10.000.000 €) de nouveau sur la table.</a:t>
            </a:r>
            <a:endParaRPr lang="fr-BE" dirty="0"/>
          </a:p>
          <a:p>
            <a:pPr lvl="0"/>
            <a:r>
              <a:rPr lang="fr-FR" dirty="0"/>
              <a:t>Octobre </a:t>
            </a:r>
            <a:r>
              <a:rPr lang="fr-FR" dirty="0" smtClean="0"/>
              <a:t>2014 : </a:t>
            </a:r>
            <a:r>
              <a:rPr lang="fr-FR" dirty="0"/>
              <a:t>décision gouvernementale </a:t>
            </a:r>
            <a:r>
              <a:rPr lang="fr-FR"/>
              <a:t>de </a:t>
            </a:r>
            <a:r>
              <a:rPr lang="fr-FR" smtClean="0"/>
              <a:t>récupérer </a:t>
            </a:r>
            <a:r>
              <a:rPr lang="fr-FR" dirty="0"/>
              <a:t>entièrement le dépassement du budget </a:t>
            </a:r>
            <a:r>
              <a:rPr lang="fr-FR" smtClean="0"/>
              <a:t>dans </a:t>
            </a:r>
            <a:r>
              <a:rPr lang="fr-FR" smtClean="0"/>
              <a:t>le </a:t>
            </a:r>
            <a:r>
              <a:rPr lang="fr-FR" dirty="0"/>
              <a:t>budget 2015 (évalué à 28.950.000 €).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935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Historique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2300" dirty="0"/>
              <a:t>Les dépassements se situent dans :</a:t>
            </a:r>
            <a:endParaRPr lang="fr-BE" sz="2300" dirty="0"/>
          </a:p>
          <a:p>
            <a:pPr lvl="0"/>
            <a:r>
              <a:rPr lang="fr-FR" sz="2300" dirty="0"/>
              <a:t>Art. 13 A </a:t>
            </a:r>
            <a:r>
              <a:rPr lang="fr-FR" sz="2300"/>
              <a:t>surveillance </a:t>
            </a:r>
            <a:r>
              <a:rPr lang="fr-FR" sz="2300" smtClean="0"/>
              <a:t>ambulatoire </a:t>
            </a:r>
            <a:r>
              <a:rPr lang="fr-FR" sz="2300" dirty="0"/>
              <a:t>– pas uniquement sur les services d’urgences mais également sur l’endoscopie, la pédiatrie, etc.</a:t>
            </a:r>
            <a:r>
              <a:rPr lang="nl-BE" sz="2300" dirty="0"/>
              <a:t/>
            </a:r>
            <a:br>
              <a:rPr lang="nl-BE" sz="2300" dirty="0"/>
            </a:br>
            <a:r>
              <a:rPr lang="fr-FR" sz="2300" dirty="0"/>
              <a:t>UTILISATION IMPROPRE</a:t>
            </a:r>
            <a:endParaRPr lang="fr-BE" sz="2300" dirty="0"/>
          </a:p>
          <a:p>
            <a:pPr lvl="0"/>
            <a:r>
              <a:rPr lang="fr-FR" sz="2300" dirty="0"/>
              <a:t>Art. 13 A </a:t>
            </a:r>
            <a:r>
              <a:rPr lang="fr-FR" sz="2300"/>
              <a:t>surveillance </a:t>
            </a:r>
            <a:r>
              <a:rPr lang="fr-FR" sz="2300" smtClean="0"/>
              <a:t>hospitalière</a:t>
            </a:r>
            <a:r>
              <a:rPr lang="fr-FR" sz="2300" dirty="0"/>
              <a:t> : porter en compte sur </a:t>
            </a:r>
            <a:r>
              <a:rPr lang="fr-FR" sz="2300" dirty="0" err="1"/>
              <a:t>recovery</a:t>
            </a:r>
            <a:r>
              <a:rPr lang="fr-FR" sz="2300" dirty="0"/>
              <a:t>/PACU. UTILISATION IMPROPRE</a:t>
            </a:r>
            <a:endParaRPr lang="fr-BE" sz="2300" dirty="0"/>
          </a:p>
          <a:p>
            <a:pPr lvl="0"/>
            <a:r>
              <a:rPr lang="fr-FR" sz="2300" dirty="0"/>
              <a:t>Art. 13 B: surveillance de jour et ventilation. Était limitée dans le temps mais ne l'est plus. SOUS-ÉVALUATION</a:t>
            </a:r>
            <a:endParaRPr lang="fr-BE" sz="2300" dirty="0"/>
          </a:p>
          <a:p>
            <a:pPr lvl="0"/>
            <a:r>
              <a:rPr lang="fr-FR" sz="2300" dirty="0"/>
              <a:t>Art. 13 B: surveillance de </a:t>
            </a:r>
            <a:r>
              <a:rPr lang="fr-FR" sz="2300" dirty="0" smtClean="0"/>
              <a:t>nuit. </a:t>
            </a:r>
            <a:r>
              <a:rPr lang="fr-FR" sz="2300" dirty="0"/>
              <a:t>Sous-évaluation ? Facturation là où on ne peut le faire ?</a:t>
            </a:r>
            <a:endParaRPr lang="fr-BE" sz="2300" dirty="0"/>
          </a:p>
          <a:p>
            <a:pPr lvl="0"/>
            <a:r>
              <a:rPr lang="fr-FR" sz="2300" dirty="0" smtClean="0"/>
              <a:t>Demande simultanée </a:t>
            </a:r>
            <a:r>
              <a:rPr lang="fr-FR" sz="2300" smtClean="0"/>
              <a:t>par </a:t>
            </a:r>
            <a:r>
              <a:rPr lang="fr-FR" sz="2300" smtClean="0"/>
              <a:t>les </a:t>
            </a:r>
            <a:r>
              <a:rPr lang="fr-FR" sz="2300" dirty="0" smtClean="0"/>
              <a:t>centres des </a:t>
            </a:r>
            <a:r>
              <a:rPr lang="fr-FR" sz="2300" dirty="0"/>
              <a:t>grands-brûlés </a:t>
            </a:r>
            <a:r>
              <a:rPr lang="fr-FR" sz="2300" dirty="0" smtClean="0"/>
              <a:t>d’un accès </a:t>
            </a:r>
            <a:r>
              <a:rPr lang="fr-FR" sz="2300" dirty="0"/>
              <a:t>à l’art. 13 B.</a:t>
            </a:r>
            <a:endParaRPr lang="fr-BE" sz="2300" dirty="0"/>
          </a:p>
        </p:txBody>
      </p:sp>
    </p:spTree>
    <p:extLst>
      <p:ext uri="{BB962C8B-B14F-4D97-AF65-F5344CB8AC3E}">
        <p14:creationId xmlns:p14="http://schemas.microsoft.com/office/powerpoint/2010/main" val="106847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Historique 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sz="3100" dirty="0" err="1" smtClean="0"/>
              <a:t>Mesures</a:t>
            </a:r>
            <a:r>
              <a:rPr lang="nl-BE" sz="3100" dirty="0" smtClean="0"/>
              <a:t> :</a:t>
            </a:r>
          </a:p>
          <a:p>
            <a:pPr lvl="1"/>
            <a:r>
              <a:rPr lang="fr-BE" dirty="0" smtClean="0"/>
              <a:t>Art</a:t>
            </a:r>
            <a:r>
              <a:rPr lang="fr-BE" dirty="0"/>
              <a:t>. 13 A : diminution honoraires de surveillance</a:t>
            </a:r>
            <a:endParaRPr lang="nl-BE" dirty="0" smtClean="0"/>
          </a:p>
          <a:p>
            <a:pPr lvl="1"/>
            <a:r>
              <a:rPr lang="nl-BE" dirty="0" smtClean="0"/>
              <a:t>A</a:t>
            </a:r>
            <a:r>
              <a:rPr lang="fr-BE" dirty="0" err="1" smtClean="0"/>
              <a:t>rt</a:t>
            </a:r>
            <a:r>
              <a:rPr lang="fr-BE" dirty="0"/>
              <a:t>. 13 B : </a:t>
            </a:r>
            <a:r>
              <a:rPr lang="fr-BE" dirty="0" smtClean="0"/>
              <a:t>fusionner </a:t>
            </a:r>
            <a:r>
              <a:rPr lang="fr-BE" smtClean="0"/>
              <a:t>entrée </a:t>
            </a:r>
            <a:r>
              <a:rPr lang="fr-BE" smtClean="0"/>
              <a:t>et sortie de </a:t>
            </a:r>
            <a:r>
              <a:rPr lang="fr-BE"/>
              <a:t>jour </a:t>
            </a:r>
            <a:r>
              <a:rPr lang="fr-BE" smtClean="0"/>
              <a:t>à </a:t>
            </a:r>
            <a:r>
              <a:rPr lang="fr-BE" dirty="0"/>
              <a:t>1.</a:t>
            </a:r>
            <a:endParaRPr lang="nl-BE" dirty="0" smtClean="0"/>
          </a:p>
          <a:p>
            <a:pPr lvl="1"/>
            <a:r>
              <a:rPr lang="fr-BE" dirty="0" smtClean="0"/>
              <a:t>Renforcer </a:t>
            </a:r>
            <a:r>
              <a:rPr lang="fr-BE" dirty="0"/>
              <a:t>et contrôler les règles de cumul de </a:t>
            </a:r>
            <a:r>
              <a:rPr lang="fr-BE" dirty="0" smtClean="0"/>
              <a:t>surveillance</a:t>
            </a:r>
            <a:r>
              <a:rPr lang="fr-BE" dirty="0" smtClean="0">
                <a:solidFill>
                  <a:srgbClr val="FF0000"/>
                </a:solidFill>
              </a:rPr>
              <a:t>-</a:t>
            </a:r>
            <a:r>
              <a:rPr lang="fr-BE" dirty="0" smtClean="0"/>
              <a:t>anesthésie</a:t>
            </a:r>
            <a:r>
              <a:rPr lang="fr-BE" dirty="0"/>
              <a:t>.</a:t>
            </a:r>
            <a:endParaRPr lang="nl-BE" dirty="0" smtClean="0"/>
          </a:p>
          <a:p>
            <a:pPr lvl="1"/>
            <a:r>
              <a:rPr lang="nl-BE" smtClean="0"/>
              <a:t>Modifier </a:t>
            </a:r>
            <a:r>
              <a:rPr lang="nl-BE" dirty="0"/>
              <a:t>plafond annuel</a:t>
            </a:r>
          </a:p>
          <a:p>
            <a:pPr lvl="1"/>
            <a:r>
              <a:rPr lang="fr-BE" smtClean="0"/>
              <a:t>Réduiresurveillance </a:t>
            </a:r>
            <a:r>
              <a:rPr lang="fr-BE" dirty="0"/>
              <a:t>de nuit en valeur ou nombre.</a:t>
            </a:r>
            <a:endParaRPr lang="nl-BE" dirty="0" smtClean="0"/>
          </a:p>
          <a:p>
            <a:pPr lvl="1"/>
            <a:r>
              <a:rPr lang="fr-BE" smtClean="0"/>
              <a:t>Réduire </a:t>
            </a:r>
            <a:r>
              <a:rPr lang="fr-BE" dirty="0"/>
              <a:t>valeur prestations supplémentaires si mesures précédentes insuffisantes.</a:t>
            </a:r>
            <a:endParaRPr lang="nl-BE" dirty="0" smtClean="0"/>
          </a:p>
          <a:p>
            <a:pPr lvl="1"/>
            <a:r>
              <a:rPr lang="fr-BE" smtClean="0"/>
              <a:t>Ouvrir </a:t>
            </a:r>
            <a:r>
              <a:rPr lang="fr-BE" smtClean="0"/>
              <a:t>accès </a:t>
            </a:r>
            <a:r>
              <a:rPr lang="fr-BE" dirty="0"/>
              <a:t>centres grands-brûlés à l’art. 13 B (non-prestations de surveillance) – coût supplémentaire limité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3241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Historique (5)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Mesures</a:t>
            </a:r>
            <a:r>
              <a:rPr lang="nl-BE" dirty="0" smtClean="0"/>
              <a:t> </a:t>
            </a:r>
            <a:r>
              <a:rPr lang="nl-BE" dirty="0"/>
              <a:t>(suite)</a:t>
            </a:r>
          </a:p>
          <a:p>
            <a:pPr lvl="1"/>
            <a:r>
              <a:rPr lang="fr-BE" dirty="0" smtClean="0"/>
              <a:t>Meilleure </a:t>
            </a:r>
            <a:r>
              <a:rPr lang="fr-BE" dirty="0"/>
              <a:t>définition (et plus contrôlable) surveillance de jour/ surveillance de nuit art. 13 B entre autres pour rendre </a:t>
            </a:r>
            <a:r>
              <a:rPr lang="fr-BE"/>
              <a:t>difficile/impossible </a:t>
            </a:r>
            <a:r>
              <a:rPr lang="fr-BE" smtClean="0"/>
              <a:t>le cumul </a:t>
            </a:r>
            <a:r>
              <a:rPr lang="fr-BE" dirty="0"/>
              <a:t>avec d’autres activités à temps plein. Voir cadre d’exigences SI.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820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324528" cy="1030560"/>
          </a:xfrm>
        </p:spPr>
        <p:txBody>
          <a:bodyPr>
            <a:normAutofit fontScale="90000"/>
          </a:bodyPr>
          <a:lstStyle/>
          <a:p>
            <a:r>
              <a:rPr lang="fr-BE" smtClean="0"/>
              <a:t>Proposition d'adaptation </a:t>
            </a:r>
            <a:r>
              <a:rPr lang="fr-BE"/>
              <a:t>de la nomenclature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/>
              <a:t>Dernières propositions du Conseil Technique Médical INAMI 13.01.2015 avec encore quelques mises au point.</a:t>
            </a:r>
            <a:endParaRPr lang="fr-BE"/>
          </a:p>
          <a:p>
            <a:pPr lvl="0"/>
            <a:r>
              <a:rPr lang="fr-FR"/>
              <a:t>Doit encore être soumis à l’approbation de la médico-mut</a:t>
            </a:r>
            <a:endParaRPr lang="fr-BE"/>
          </a:p>
          <a:p>
            <a:pPr lvl="0"/>
            <a:r>
              <a:rPr lang="fr-FR"/>
              <a:t>Mesure provisoire depuis le 01.02.2015 : diminution linéaire de 18,55 % de toutes les prestations art. 13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487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Art. 13 A – prestations hors SI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Surveillance non invasive ambulant</a:t>
            </a:r>
            <a:r>
              <a:rPr lang="fr-FR" strike="sngStrike" dirty="0"/>
              <a:t>e</a:t>
            </a:r>
            <a:r>
              <a:rPr lang="fr-FR" dirty="0"/>
              <a:t> et </a:t>
            </a:r>
            <a:r>
              <a:rPr lang="fr-FR" dirty="0" smtClean="0"/>
              <a:t>hospitalisé </a:t>
            </a:r>
            <a:r>
              <a:rPr lang="fr-FR" dirty="0"/>
              <a:t>jour 1 : N 24 au lieu de N 40.</a:t>
            </a:r>
            <a:endParaRPr lang="fr-BE" dirty="0"/>
          </a:p>
          <a:p>
            <a:pPr lvl="0"/>
            <a:r>
              <a:rPr lang="fr-FR" dirty="0"/>
              <a:t>Surveillance non invasive </a:t>
            </a:r>
            <a:r>
              <a:rPr lang="fr-FR" dirty="0" smtClean="0"/>
              <a:t>hospitalisé </a:t>
            </a:r>
            <a:r>
              <a:rPr lang="fr-FR" dirty="0"/>
              <a:t>jour 2 : N 24 au lieu de N 30.</a:t>
            </a:r>
            <a:endParaRPr lang="fr-BE" dirty="0"/>
          </a:p>
          <a:p>
            <a:pPr lvl="0"/>
            <a:r>
              <a:rPr lang="fr-FR" dirty="0"/>
              <a:t>Est ramené au niveau de </a:t>
            </a:r>
            <a:r>
              <a:rPr lang="fr-FR"/>
              <a:t>12 </a:t>
            </a:r>
            <a:r>
              <a:rPr lang="fr-FR" smtClean="0"/>
              <a:t>dérivations</a:t>
            </a:r>
            <a:r>
              <a:rPr lang="fr-FR" smtClean="0">
                <a:solidFill>
                  <a:srgbClr val="FF0000"/>
                </a:solidFill>
              </a:rPr>
              <a:t> </a:t>
            </a:r>
            <a:r>
              <a:rPr lang="fr-FR" smtClean="0"/>
              <a:t>ECG </a:t>
            </a:r>
            <a:r>
              <a:rPr lang="fr-FR" dirty="0"/>
              <a:t>– acceptable pour les services d’urgences.</a:t>
            </a:r>
            <a:endParaRPr lang="fr-BE" dirty="0"/>
          </a:p>
          <a:p>
            <a:pPr lvl="0"/>
            <a:r>
              <a:rPr lang="fr-FR" dirty="0"/>
              <a:t>Surveillance invasive inchangée.</a:t>
            </a:r>
            <a:endParaRPr lang="fr-BE" dirty="0"/>
          </a:p>
          <a:p>
            <a:pPr lvl="0"/>
            <a:r>
              <a:rPr lang="fr-FR" dirty="0"/>
              <a:t>Mesure débit cardiaque (214126) ne va désormais plus de pair avec la surveillance 2 jours (valeur inchangée)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20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A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err="1" smtClean="0"/>
              <a:t>Définition</a:t>
            </a:r>
            <a:r>
              <a:rPr lang="nl-BE" dirty="0" smtClean="0"/>
              <a:t> </a:t>
            </a:r>
            <a:r>
              <a:rPr lang="nl-BE" dirty="0"/>
              <a:t>surveillance</a:t>
            </a:r>
            <a:endParaRPr lang="nl-BE" dirty="0" smtClean="0"/>
          </a:p>
          <a:p>
            <a:pPr lvl="1"/>
            <a:r>
              <a:rPr lang="fr-BE" smtClean="0"/>
              <a:t>Surveillance </a:t>
            </a:r>
            <a:r>
              <a:rPr lang="fr-BE" smtClean="0"/>
              <a:t>des paramètres </a:t>
            </a:r>
            <a:r>
              <a:rPr lang="fr-BE" dirty="0"/>
              <a:t>vitaux et non vitaux</a:t>
            </a:r>
            <a:endParaRPr lang="nl-BE" dirty="0" smtClean="0"/>
          </a:p>
          <a:p>
            <a:pPr lvl="2"/>
            <a:r>
              <a:rPr lang="nl-BE" dirty="0" smtClean="0"/>
              <a:t>ECG</a:t>
            </a:r>
          </a:p>
          <a:p>
            <a:pPr lvl="2"/>
            <a:r>
              <a:rPr lang="nl-BE" dirty="0" smtClean="0"/>
              <a:t>ECG </a:t>
            </a:r>
            <a:r>
              <a:rPr lang="nl-BE" dirty="0"/>
              <a:t>+ </a:t>
            </a:r>
            <a:r>
              <a:rPr lang="nl-BE" dirty="0" err="1"/>
              <a:t>pression</a:t>
            </a:r>
            <a:r>
              <a:rPr lang="nl-BE" dirty="0"/>
              <a:t> intra-</a:t>
            </a:r>
            <a:r>
              <a:rPr lang="nl-BE" dirty="0" err="1"/>
              <a:t>artérielle</a:t>
            </a:r>
            <a:endParaRPr lang="nl-BE" dirty="0" smtClean="0"/>
          </a:p>
          <a:p>
            <a:pPr lvl="1"/>
            <a:r>
              <a:rPr lang="nl-BE" dirty="0" smtClean="0"/>
              <a:t>Hors </a:t>
            </a:r>
            <a:r>
              <a:rPr lang="nl-BE" dirty="0" err="1"/>
              <a:t>anesthésies</a:t>
            </a:r>
            <a:endParaRPr lang="nl-BE" dirty="0"/>
          </a:p>
          <a:p>
            <a:pPr lvl="1"/>
            <a:r>
              <a:rPr lang="fr-BE" dirty="0" smtClean="0"/>
              <a:t>Hors </a:t>
            </a:r>
            <a:r>
              <a:rPr lang="fr-BE" dirty="0"/>
              <a:t>chirurgie ou traitements obstétricaux</a:t>
            </a:r>
            <a:endParaRPr lang="nl-BE" dirty="0" smtClean="0"/>
          </a:p>
          <a:p>
            <a:pPr lvl="1"/>
            <a:r>
              <a:rPr lang="nl-BE" dirty="0" smtClean="0"/>
              <a:t>Hors </a:t>
            </a:r>
            <a:r>
              <a:rPr lang="nl-BE" dirty="0"/>
              <a:t>tests </a:t>
            </a:r>
            <a:r>
              <a:rPr lang="nl-BE" dirty="0" err="1"/>
              <a:t>cardiaques</a:t>
            </a:r>
            <a:r>
              <a:rPr lang="nl-BE" dirty="0"/>
              <a:t> </a:t>
            </a:r>
            <a:r>
              <a:rPr lang="nl-BE" dirty="0" err="1"/>
              <a:t>fonctionnels</a:t>
            </a:r>
            <a:endParaRPr lang="nl-BE" dirty="0" smtClean="0"/>
          </a:p>
          <a:p>
            <a:pPr lvl="1"/>
            <a:r>
              <a:rPr lang="fr-BE" dirty="0" smtClean="0"/>
              <a:t>Quid </a:t>
            </a:r>
            <a:r>
              <a:rPr lang="fr-BE" dirty="0"/>
              <a:t>pendant l’endoscopie, RMN, etc. ? voir conséquences sur budget</a:t>
            </a:r>
            <a:endParaRPr lang="nl-BE" dirty="0"/>
          </a:p>
          <a:p>
            <a:pPr lvl="1"/>
            <a:r>
              <a:rPr lang="fr-BE" dirty="0" smtClean="0"/>
              <a:t>Numéros </a:t>
            </a:r>
            <a:r>
              <a:rPr lang="fr-BE" dirty="0"/>
              <a:t>ambulant </a:t>
            </a:r>
            <a:r>
              <a:rPr lang="fr-BE"/>
              <a:t>uniquement </a:t>
            </a:r>
            <a:r>
              <a:rPr lang="fr-BE" smtClean="0"/>
              <a:t>dans </a:t>
            </a:r>
            <a:r>
              <a:rPr lang="fr-BE" dirty="0"/>
              <a:t>services d’urgences</a:t>
            </a:r>
            <a:endParaRPr lang="nl-BE" dirty="0" smtClean="0"/>
          </a:p>
          <a:p>
            <a:pPr lvl="1"/>
            <a:r>
              <a:rPr lang="fr-BE" dirty="0" smtClean="0"/>
              <a:t>Ne </a:t>
            </a:r>
            <a:r>
              <a:rPr lang="fr-BE" dirty="0"/>
              <a:t>peut être porté en </a:t>
            </a:r>
            <a:r>
              <a:rPr lang="fr-BE"/>
              <a:t>compte </a:t>
            </a:r>
            <a:r>
              <a:rPr lang="fr-BE" smtClean="0"/>
              <a:t>dans </a:t>
            </a:r>
            <a:r>
              <a:rPr lang="fr-BE" dirty="0"/>
              <a:t>la fonction soins intensifs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614775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513</TotalTime>
  <Words>1062</Words>
  <Application>Microsoft Office PowerPoint</Application>
  <PresentationFormat>Affichage à l'écran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Tw Cen MT</vt:lpstr>
      <vt:lpstr>Wingdings</vt:lpstr>
      <vt:lpstr>Wingdings 2</vt:lpstr>
      <vt:lpstr>Mediaan</vt:lpstr>
      <vt:lpstr>Mesures RELATIVES AU dépassement du budget art. 13</vt:lpstr>
      <vt:lpstr>Historique</vt:lpstr>
      <vt:lpstr>Historique (2)</vt:lpstr>
      <vt:lpstr>Historique (3)</vt:lpstr>
      <vt:lpstr>Historique (4)</vt:lpstr>
      <vt:lpstr>Historique (5)</vt:lpstr>
      <vt:lpstr>Proposition d'adaptation de la nomenclature</vt:lpstr>
      <vt:lpstr>Art. 13 A – prestations hors SI</vt:lpstr>
      <vt:lpstr>Art. 13 A (2)</vt:lpstr>
      <vt:lpstr>Art. 13 B – prestations agréées      fonction SI</vt:lpstr>
      <vt:lpstr>Art. 13 B (2)</vt:lpstr>
      <vt:lpstr>Art. 13 B (3)</vt:lpstr>
      <vt:lpstr>Art. 13 B (4)</vt:lpstr>
      <vt:lpstr>Art. 13 C - néonatologie</vt:lpstr>
      <vt:lpstr>Cumul avec prestations d'anesthésie</vt:lpstr>
      <vt:lpstr>Cumul anesthésie (2)</vt:lpstr>
      <vt:lpstr>Proposition de cumul anesthésie</vt:lpstr>
      <vt:lpstr>Proposition de cumul anesthésie (2)</vt:lpstr>
      <vt:lpstr>Cumul avec surveillance autre service</vt:lpstr>
      <vt:lpstr>Centres grands-brûlés</vt:lpstr>
      <vt:lpstr>Économies évaluées</vt:lpstr>
      <vt:lpstr>Mesures non retenues</vt:lpstr>
      <vt:lpstr>Mesures non retenues (2)</vt:lpstr>
      <vt:lpstr>Mesures non retenues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Voorstel nomenclatuuraanpassing art. 13</dc:title>
  <dc:creator>user</dc:creator>
  <cp:lastModifiedBy>Josiane Bultreys</cp:lastModifiedBy>
  <cp:revision>89</cp:revision>
  <dcterms:created xsi:type="dcterms:W3CDTF">2015-02-25T11:23:32Z</dcterms:created>
  <dcterms:modified xsi:type="dcterms:W3CDTF">2015-03-11T12:59:33Z</dcterms:modified>
</cp:coreProperties>
</file>